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5" r:id="rId4"/>
    <p:sldId id="284" r:id="rId5"/>
    <p:sldId id="283" r:id="rId6"/>
    <p:sldId id="257" r:id="rId7"/>
    <p:sldId id="273" r:id="rId8"/>
    <p:sldId id="286" r:id="rId9"/>
    <p:sldId id="288" r:id="rId10"/>
    <p:sldId id="318" r:id="rId11"/>
    <p:sldId id="289" r:id="rId12"/>
    <p:sldId id="306" r:id="rId13"/>
    <p:sldId id="315" r:id="rId14"/>
    <p:sldId id="316" r:id="rId15"/>
    <p:sldId id="320" r:id="rId16"/>
    <p:sldId id="319" r:id="rId17"/>
    <p:sldId id="290" r:id="rId18"/>
    <p:sldId id="291" r:id="rId19"/>
    <p:sldId id="299" r:id="rId20"/>
    <p:sldId id="293" r:id="rId21"/>
    <p:sldId id="292" r:id="rId22"/>
    <p:sldId id="294" r:id="rId23"/>
    <p:sldId id="301" r:id="rId24"/>
    <p:sldId id="312" r:id="rId25"/>
    <p:sldId id="300" r:id="rId26"/>
    <p:sldId id="303" r:id="rId27"/>
    <p:sldId id="305" r:id="rId28"/>
    <p:sldId id="307" r:id="rId29"/>
    <p:sldId id="308" r:id="rId30"/>
    <p:sldId id="309" r:id="rId31"/>
    <p:sldId id="310" r:id="rId32"/>
    <p:sldId id="311" r:id="rId33"/>
    <p:sldId id="314" r:id="rId34"/>
    <p:sldId id="317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99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 smtClean="0"/>
              <a:t>cCR</a:t>
            </a:r>
            <a:r>
              <a:rPr lang="en-US" sz="1400" dirty="0" smtClean="0"/>
              <a:t> according to interval from RT completion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9.5132850461458099E-2"/>
          <c:y val="0.13848860067874563"/>
          <c:w val="0.88512621981847228"/>
          <c:h val="0.7811686107507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Foglio1!$A$2:$A$6</c:f>
              <c:strCache>
                <c:ptCount val="5"/>
                <c:pt idx="0">
                  <c:v>10-16 wks</c:v>
                </c:pt>
                <c:pt idx="1">
                  <c:v>16-22 wks</c:v>
                </c:pt>
                <c:pt idx="2">
                  <c:v>22-28 wks</c:v>
                </c:pt>
                <c:pt idx="3">
                  <c:v>28-34 wks</c:v>
                </c:pt>
                <c:pt idx="4">
                  <c:v>&gt; 34 wks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2-4491-BF1D-21401605B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729952"/>
        <c:axId val="2079730784"/>
      </c:barChart>
      <c:catAx>
        <c:axId val="20797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9730784"/>
        <c:crosses val="autoZero"/>
        <c:auto val="1"/>
        <c:lblAlgn val="ctr"/>
        <c:lblOffset val="100"/>
        <c:noMultiLvlLbl val="0"/>
      </c:catAx>
      <c:valAx>
        <c:axId val="20797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797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</cdr:x>
      <cdr:y>0.14857</cdr:y>
    </cdr:from>
    <cdr:to>
      <cdr:x>0.21939</cdr:x>
      <cdr:y>0.21668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560060" y="575328"/>
          <a:ext cx="430823" cy="263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dirty="0" smtClean="0"/>
            <a:t>36,7%</a:t>
          </a:r>
          <a:endParaRPr lang="it-IT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4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2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88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9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1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44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CD4C-C681-44DE-976B-1A308386739F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4624F-B968-4AA9-8D6B-AB25BDE16A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9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"/>
            <a:ext cx="12218962" cy="44473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44" y="4783694"/>
            <a:ext cx="11573873" cy="12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CT(± </a:t>
            </a:r>
            <a:r>
              <a:rPr lang="it-IT" b="1" dirty="0" err="1" smtClean="0">
                <a:solidFill>
                  <a:srgbClr val="FFC000"/>
                </a:solidFill>
              </a:rPr>
              <a:t>oxali</a:t>
            </a:r>
            <a:r>
              <a:rPr lang="it-IT" b="1" dirty="0" smtClean="0">
                <a:solidFill>
                  <a:srgbClr val="FFC000"/>
                </a:solidFill>
              </a:rPr>
              <a:t>)RT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62189"/>
              </p:ext>
            </p:extLst>
          </p:nvPr>
        </p:nvGraphicFramePr>
        <p:xfrm>
          <a:off x="1380390" y="1493390"/>
          <a:ext cx="9794634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2551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1247043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1315401">
                  <a:extLst>
                    <a:ext uri="{9D8B030D-6E8A-4147-A177-3AD203B41FA5}">
                      <a16:colId xmlns:a16="http://schemas.microsoft.com/office/drawing/2014/main" val="1702733703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val="2554599732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1780111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trial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Neoadj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Treat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Primary</a:t>
                      </a:r>
                      <a:r>
                        <a:rPr lang="it-IT" sz="1400" baseline="0" dirty="0" smtClean="0">
                          <a:latin typeface="+mn-lt"/>
                        </a:rPr>
                        <a:t> </a:t>
                      </a:r>
                      <a:r>
                        <a:rPr lang="it-IT" sz="1400" baseline="0" dirty="0" err="1" smtClean="0">
                          <a:latin typeface="+mn-lt"/>
                        </a:rPr>
                        <a:t>aim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Primary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result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NOM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pCR</a:t>
                      </a:r>
                      <a:r>
                        <a:rPr lang="it-IT" sz="1400" dirty="0" smtClean="0">
                          <a:latin typeface="+mn-lt"/>
                        </a:rPr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STAR</a:t>
                      </a:r>
                      <a:r>
                        <a:rPr lang="it-IT" sz="1400" baseline="30000" dirty="0" smtClean="0">
                          <a:latin typeface="+mn-lt"/>
                        </a:rPr>
                        <a:t>1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3y OS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never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reported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Surgery </a:t>
                      </a:r>
                      <a:r>
                        <a:rPr lang="it-IT" sz="1400" dirty="0" err="1" smtClean="0">
                          <a:latin typeface="+mn-lt"/>
                        </a:rPr>
                        <a:t>mandatory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6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ACCORD</a:t>
                      </a:r>
                      <a:r>
                        <a:rPr lang="it-IT" sz="1400" baseline="30000" dirty="0" smtClean="0">
                          <a:latin typeface="+mn-lt"/>
                        </a:rPr>
                        <a:t>2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pCR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13,9 %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7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 = 0,09)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19,2 %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19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0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NSABP</a:t>
                      </a:r>
                      <a:r>
                        <a:rPr lang="it-IT" sz="1400" baseline="30000" dirty="0" smtClean="0">
                          <a:latin typeface="+mn-lt"/>
                        </a:rPr>
                        <a:t>3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</a:t>
                      </a: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12,1 %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17,8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76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11,2 %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19,5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17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German</a:t>
                      </a:r>
                      <a:r>
                        <a:rPr lang="it-IT" sz="1400" baseline="30000" dirty="0" smtClean="0">
                          <a:latin typeface="+mn-lt"/>
                        </a:rPr>
                        <a:t>4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DFS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 = 0,79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6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0,03)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3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PETACC6</a:t>
                      </a:r>
                      <a:r>
                        <a:rPr lang="it-IT" sz="1400" baseline="30000" dirty="0" smtClean="0">
                          <a:latin typeface="+mn-lt"/>
                        </a:rPr>
                        <a:t>5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3y DFS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71,3%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11,6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97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70,5%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64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PROSPECT</a:t>
                      </a:r>
                      <a:r>
                        <a:rPr lang="it-IT" sz="1400" baseline="30000" dirty="0" smtClean="0">
                          <a:latin typeface="+mn-lt"/>
                        </a:rPr>
                        <a:t>6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Chemio alone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DFS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 = 0,92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21,9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inferior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24,3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FORWAK</a:t>
                      </a:r>
                      <a:r>
                        <a:rPr lang="it-IT" sz="1400" baseline="30000" dirty="0" smtClean="0">
                          <a:latin typeface="+mn-lt"/>
                        </a:rPr>
                        <a:t>7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no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3y DFS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72,9 %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14,0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 </a:t>
                      </a:r>
                      <a:r>
                        <a:rPr lang="it-IT" sz="1400" dirty="0" err="1" smtClean="0">
                          <a:latin typeface="+mn-lt"/>
                        </a:rPr>
                        <a:t>Oxali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p=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77,2%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27,5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Chemio alone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73,5%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6,6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2027606" y="6508759"/>
            <a:ext cx="87623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baseline="30000" dirty="0" smtClean="0"/>
              <a:t>1</a:t>
            </a:r>
            <a:r>
              <a:rPr lang="it-IT" altLang="it-IT" sz="800" i="1" dirty="0" smtClean="0"/>
              <a:t>Aschele </a:t>
            </a:r>
            <a:r>
              <a:rPr lang="it-IT" altLang="it-IT" sz="800" i="1" dirty="0"/>
              <a:t>C, JCO 2011; </a:t>
            </a:r>
            <a:r>
              <a:rPr lang="it-IT" altLang="it-IT" sz="800" i="1" baseline="30000" dirty="0" smtClean="0"/>
              <a:t>2</a:t>
            </a:r>
            <a:r>
              <a:rPr lang="it-IT" altLang="it-IT" sz="800" i="1" dirty="0" smtClean="0"/>
              <a:t>Gerard </a:t>
            </a:r>
            <a:r>
              <a:rPr lang="it-IT" altLang="it-IT" sz="800" i="1" dirty="0"/>
              <a:t>JP, JCO 2010 &amp; JCO 2012; </a:t>
            </a:r>
            <a:r>
              <a:rPr lang="it-IT" altLang="it-IT" sz="800" i="1" baseline="30000" dirty="0" smtClean="0"/>
              <a:t>3</a:t>
            </a:r>
            <a:r>
              <a:rPr lang="it-IT" altLang="it-IT" sz="800" i="1" dirty="0" smtClean="0"/>
              <a:t>O’Connell </a:t>
            </a:r>
            <a:r>
              <a:rPr lang="it-IT" altLang="it-IT" sz="800" i="1" dirty="0"/>
              <a:t>MJ, JCO </a:t>
            </a:r>
            <a:r>
              <a:rPr lang="it-IT" altLang="it-IT" sz="800" i="1" dirty="0" smtClean="0"/>
              <a:t>2014; </a:t>
            </a:r>
            <a:r>
              <a:rPr lang="it-IT" altLang="it-IT" sz="800" i="1" baseline="30000" dirty="0" smtClean="0"/>
              <a:t>4</a:t>
            </a:r>
            <a:r>
              <a:rPr lang="it-IT" altLang="it-IT" sz="800" i="1" dirty="0" smtClean="0"/>
              <a:t>Roedel C, Lancet </a:t>
            </a:r>
            <a:r>
              <a:rPr lang="it-IT" altLang="it-IT" sz="800" i="1" dirty="0" err="1" smtClean="0"/>
              <a:t>Oncol</a:t>
            </a:r>
            <a:r>
              <a:rPr lang="it-IT" altLang="it-IT" sz="800" i="1" dirty="0" smtClean="0"/>
              <a:t> 2012; </a:t>
            </a:r>
            <a:r>
              <a:rPr lang="it-IT" altLang="it-IT" sz="800" i="1" baseline="30000" dirty="0" smtClean="0"/>
              <a:t>5</a:t>
            </a:r>
            <a:r>
              <a:rPr lang="it-IT" altLang="it-IT" sz="800" i="1" dirty="0" smtClean="0"/>
              <a:t>Schmoll J, JCO 2020; </a:t>
            </a:r>
            <a:r>
              <a:rPr lang="it-IT" altLang="it-IT" sz="800" i="1" baseline="30000" dirty="0" smtClean="0"/>
              <a:t>6</a:t>
            </a:r>
            <a:r>
              <a:rPr lang="it-IT" altLang="it-IT" sz="800" i="1" dirty="0" smtClean="0"/>
              <a:t>Schrag D, NEJM 2023; </a:t>
            </a:r>
            <a:r>
              <a:rPr lang="it-IT" altLang="it-IT" sz="800" i="1" baseline="30000" dirty="0" smtClean="0"/>
              <a:t>7</a:t>
            </a:r>
            <a:r>
              <a:rPr lang="it-IT" altLang="it-IT" sz="800" i="1" dirty="0" smtClean="0"/>
              <a:t>Deng Y, JCO 2016;</a:t>
            </a:r>
            <a:endParaRPr lang="it-IT" altLang="it-IT" sz="800" i="1" dirty="0"/>
          </a:p>
        </p:txBody>
      </p:sp>
      <p:sp>
        <p:nvSpPr>
          <p:cNvPr id="5" name="Parentesi graffa chiusa 4"/>
          <p:cNvSpPr/>
          <p:nvPr/>
        </p:nvSpPr>
        <p:spPr>
          <a:xfrm>
            <a:off x="10629903" y="1820009"/>
            <a:ext cx="298938" cy="3050930"/>
          </a:xfrm>
          <a:prstGeom prst="rightBrace">
            <a:avLst/>
          </a:prstGeom>
          <a:noFill/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201406" y="314325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3399"/>
                </a:solidFill>
              </a:rPr>
              <a:t>15-20%</a:t>
            </a:r>
            <a:endParaRPr lang="it-IT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582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CT(± </a:t>
            </a:r>
            <a:r>
              <a:rPr lang="it-IT" b="1" dirty="0" err="1" smtClean="0">
                <a:solidFill>
                  <a:srgbClr val="FFC000"/>
                </a:solidFill>
              </a:rPr>
              <a:t>oxali</a:t>
            </a:r>
            <a:r>
              <a:rPr lang="it-IT" b="1" dirty="0" smtClean="0">
                <a:solidFill>
                  <a:srgbClr val="FFC000"/>
                </a:solidFill>
              </a:rPr>
              <a:t>)RT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85155"/>
              </p:ext>
            </p:extLst>
          </p:nvPr>
        </p:nvGraphicFramePr>
        <p:xfrm>
          <a:off x="1380390" y="1493390"/>
          <a:ext cx="9794634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2551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1247043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1315401">
                  <a:extLst>
                    <a:ext uri="{9D8B030D-6E8A-4147-A177-3AD203B41FA5}">
                      <a16:colId xmlns:a16="http://schemas.microsoft.com/office/drawing/2014/main" val="1702733703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val="2554599732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1780111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trial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n-lt"/>
                        </a:rPr>
                        <a:t>Neoadj</a:t>
                      </a:r>
                      <a:r>
                        <a:rPr lang="it-IT" sz="1200" dirty="0" smtClean="0">
                          <a:latin typeface="+mn-lt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</a:rPr>
                        <a:t>Treat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n-lt"/>
                        </a:rPr>
                        <a:t>Primary</a:t>
                      </a:r>
                      <a:r>
                        <a:rPr lang="it-IT" sz="1200" baseline="0" dirty="0" smtClean="0">
                          <a:latin typeface="+mn-lt"/>
                        </a:rPr>
                        <a:t> </a:t>
                      </a:r>
                      <a:r>
                        <a:rPr lang="it-IT" sz="1200" baseline="0" dirty="0" err="1" smtClean="0">
                          <a:latin typeface="+mn-lt"/>
                        </a:rPr>
                        <a:t>aim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n-lt"/>
                        </a:rPr>
                        <a:t>Primary</a:t>
                      </a:r>
                      <a:r>
                        <a:rPr lang="it-IT" sz="1200" dirty="0" smtClean="0">
                          <a:latin typeface="+mn-lt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</a:rPr>
                        <a:t>result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NOM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n-lt"/>
                        </a:rPr>
                        <a:t>pCR</a:t>
                      </a:r>
                      <a:r>
                        <a:rPr lang="it-IT" sz="1200" dirty="0" smtClean="0">
                          <a:latin typeface="+mn-lt"/>
                        </a:rPr>
                        <a:t> (%)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STAR</a:t>
                      </a:r>
                      <a:r>
                        <a:rPr lang="it-IT" sz="1200" baseline="30000" dirty="0" smtClean="0">
                          <a:latin typeface="+mn-lt"/>
                        </a:rPr>
                        <a:t>1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3y OS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>
                          <a:latin typeface="+mn-lt"/>
                        </a:rPr>
                        <a:t>never</a:t>
                      </a:r>
                      <a:r>
                        <a:rPr lang="it-IT" sz="1200" dirty="0" smtClean="0">
                          <a:latin typeface="+mn-lt"/>
                        </a:rPr>
                        <a:t> </a:t>
                      </a:r>
                      <a:r>
                        <a:rPr lang="it-IT" sz="1200" dirty="0" err="1" smtClean="0">
                          <a:latin typeface="+mn-lt"/>
                        </a:rPr>
                        <a:t>reported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Surgery </a:t>
                      </a:r>
                      <a:r>
                        <a:rPr lang="it-IT" sz="1200" dirty="0" err="1" smtClean="0">
                          <a:latin typeface="+mn-lt"/>
                        </a:rPr>
                        <a:t>mandatory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16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16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6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ACCORD</a:t>
                      </a:r>
                      <a:r>
                        <a:rPr lang="it-IT" sz="1200" baseline="30000" dirty="0" smtClean="0">
                          <a:latin typeface="+mn-lt"/>
                        </a:rPr>
                        <a:t>2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pCR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13,9 %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14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7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 = 0,09)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19,2 %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19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0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NSABP</a:t>
                      </a:r>
                      <a:r>
                        <a:rPr lang="it-IT" sz="1200" baseline="30000" dirty="0" smtClean="0">
                          <a:latin typeface="+mn-lt"/>
                        </a:rPr>
                        <a:t>3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12,1 %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17,8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76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11,2 %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19,5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17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German</a:t>
                      </a:r>
                      <a:r>
                        <a:rPr lang="it-IT" sz="1200" baseline="30000" dirty="0" smtClean="0">
                          <a:latin typeface="+mn-lt"/>
                        </a:rPr>
                        <a:t>4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DFS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 = 0,79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13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6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0,03)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17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3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+mn-lt"/>
                        </a:rPr>
                        <a:t>PETACC6</a:t>
                      </a:r>
                      <a:r>
                        <a:rPr lang="it-IT" sz="1200" baseline="30000" dirty="0" smtClean="0">
                          <a:latin typeface="+mn-lt"/>
                        </a:rPr>
                        <a:t>5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3y DFS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71,3%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11,6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97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(p=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70,5%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14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64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+mn-lt"/>
                        </a:rPr>
                        <a:t>PROSPECT</a:t>
                      </a:r>
                      <a:r>
                        <a:rPr lang="it-IT" sz="1200" baseline="30000" dirty="0" smtClean="0">
                          <a:latin typeface="+mn-lt"/>
                        </a:rPr>
                        <a:t>6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Chemio alone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DFS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 = 0,92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21,9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inferior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24,3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+mn-lt"/>
                        </a:rPr>
                        <a:t>FORWAK</a:t>
                      </a:r>
                      <a:r>
                        <a:rPr lang="it-IT" sz="1200" baseline="30000" dirty="0" smtClean="0">
                          <a:latin typeface="+mn-lt"/>
                        </a:rPr>
                        <a:t>7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no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3y DFS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72,9 %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14,0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 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p=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n.s.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77,2%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27,5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Chemio alone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73,5%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+mn-lt"/>
                        </a:rPr>
                        <a:t>6,6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200" baseline="0" dirty="0" smtClean="0">
                          <a:latin typeface="+mn-lt"/>
                        </a:rPr>
                        <a:t>CONVERT</a:t>
                      </a:r>
                      <a:r>
                        <a:rPr lang="it-IT" sz="1200" baseline="30000" dirty="0" smtClean="0">
                          <a:latin typeface="+mn-lt"/>
                        </a:rPr>
                        <a:t>8</a:t>
                      </a:r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CTRT</a:t>
                      </a:r>
                      <a:r>
                        <a:rPr lang="it-IT" sz="1200" baseline="0" dirty="0" smtClean="0">
                          <a:latin typeface="+mn-lt"/>
                        </a:rPr>
                        <a:t> (no </a:t>
                      </a:r>
                      <a:r>
                        <a:rPr lang="it-IT" sz="1200" baseline="0" dirty="0" err="1" smtClean="0">
                          <a:latin typeface="+mn-lt"/>
                        </a:rPr>
                        <a:t>oxali</a:t>
                      </a:r>
                      <a:r>
                        <a:rPr lang="it-IT" sz="1200" baseline="0" dirty="0" smtClean="0">
                          <a:latin typeface="+mn-lt"/>
                        </a:rPr>
                        <a:t>)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free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HR = 1,40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16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200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Chemio (</a:t>
                      </a:r>
                      <a:r>
                        <a:rPr lang="it-IT" sz="1200" dirty="0" err="1" smtClean="0">
                          <a:latin typeface="+mn-lt"/>
                        </a:rPr>
                        <a:t>oxali</a:t>
                      </a:r>
                      <a:r>
                        <a:rPr lang="it-IT" sz="1200" dirty="0" smtClean="0">
                          <a:latin typeface="+mn-lt"/>
                        </a:rPr>
                        <a:t>)</a:t>
                      </a:r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inferior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29618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1289051" y="6476879"/>
            <a:ext cx="97754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baseline="30000" dirty="0" smtClean="0"/>
              <a:t>1</a:t>
            </a:r>
            <a:r>
              <a:rPr lang="it-IT" altLang="it-IT" sz="800" i="1" dirty="0" smtClean="0"/>
              <a:t>Aschele </a:t>
            </a:r>
            <a:r>
              <a:rPr lang="it-IT" altLang="it-IT" sz="800" i="1" dirty="0"/>
              <a:t>C, JCO 2011; </a:t>
            </a:r>
            <a:r>
              <a:rPr lang="it-IT" altLang="it-IT" sz="800" i="1" baseline="30000" dirty="0" smtClean="0"/>
              <a:t>2</a:t>
            </a:r>
            <a:r>
              <a:rPr lang="it-IT" altLang="it-IT" sz="800" i="1" dirty="0" smtClean="0"/>
              <a:t>Gerard </a:t>
            </a:r>
            <a:r>
              <a:rPr lang="it-IT" altLang="it-IT" sz="800" i="1" dirty="0"/>
              <a:t>JP, JCO 2010 &amp; JCO 2012; </a:t>
            </a:r>
            <a:r>
              <a:rPr lang="it-IT" altLang="it-IT" sz="800" i="1" baseline="30000" dirty="0" smtClean="0"/>
              <a:t>3</a:t>
            </a:r>
            <a:r>
              <a:rPr lang="it-IT" altLang="it-IT" sz="800" i="1" dirty="0" smtClean="0"/>
              <a:t>O’Connell </a:t>
            </a:r>
            <a:r>
              <a:rPr lang="it-IT" altLang="it-IT" sz="800" i="1" dirty="0"/>
              <a:t>MJ, JCO </a:t>
            </a:r>
            <a:r>
              <a:rPr lang="it-IT" altLang="it-IT" sz="800" i="1" dirty="0" smtClean="0"/>
              <a:t>2014; </a:t>
            </a:r>
            <a:r>
              <a:rPr lang="it-IT" altLang="it-IT" sz="800" i="1" baseline="30000" dirty="0" smtClean="0"/>
              <a:t>4</a:t>
            </a:r>
            <a:r>
              <a:rPr lang="it-IT" altLang="it-IT" sz="800" i="1" dirty="0" smtClean="0"/>
              <a:t>Roedel C, Lancet </a:t>
            </a:r>
            <a:r>
              <a:rPr lang="it-IT" altLang="it-IT" sz="800" i="1" dirty="0" err="1" smtClean="0"/>
              <a:t>Oncol</a:t>
            </a:r>
            <a:r>
              <a:rPr lang="it-IT" altLang="it-IT" sz="800" i="1" dirty="0" smtClean="0"/>
              <a:t> 2012; </a:t>
            </a:r>
            <a:r>
              <a:rPr lang="it-IT" altLang="it-IT" sz="800" i="1" baseline="30000" dirty="0" smtClean="0"/>
              <a:t>5</a:t>
            </a:r>
            <a:r>
              <a:rPr lang="it-IT" altLang="it-IT" sz="800" i="1" dirty="0" smtClean="0"/>
              <a:t>Schmoll J, JCO 2020; </a:t>
            </a:r>
            <a:r>
              <a:rPr lang="it-IT" altLang="it-IT" sz="800" i="1" baseline="30000" dirty="0" smtClean="0"/>
              <a:t>6</a:t>
            </a:r>
            <a:r>
              <a:rPr lang="it-IT" altLang="it-IT" sz="800" i="1" dirty="0" smtClean="0"/>
              <a:t>Schrag D, NEJM 2023; </a:t>
            </a:r>
            <a:r>
              <a:rPr lang="it-IT" altLang="it-IT" sz="800" i="1" baseline="30000" dirty="0" smtClean="0"/>
              <a:t>7</a:t>
            </a:r>
            <a:r>
              <a:rPr lang="it-IT" altLang="it-IT" sz="800" i="1" dirty="0" smtClean="0"/>
              <a:t>Deng Y, JCO 2016; </a:t>
            </a:r>
            <a:r>
              <a:rPr lang="it-IT" altLang="it-IT" sz="800" i="1" baseline="30000" dirty="0" smtClean="0"/>
              <a:t>8</a:t>
            </a:r>
            <a:r>
              <a:rPr lang="it-IT" altLang="it-IT" sz="800" i="1" dirty="0" smtClean="0"/>
              <a:t>Mei W-J , JCO 2026</a:t>
            </a:r>
            <a:endParaRPr lang="it-IT" altLang="it-IT" sz="800" i="1" dirty="0"/>
          </a:p>
        </p:txBody>
      </p:sp>
    </p:spTree>
    <p:extLst>
      <p:ext uri="{BB962C8B-B14F-4D97-AF65-F5344CB8AC3E}">
        <p14:creationId xmlns:p14="http://schemas.microsoft.com/office/powerpoint/2010/main" val="331607985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TNT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7339"/>
              </p:ext>
            </p:extLst>
          </p:nvPr>
        </p:nvGraphicFramePr>
        <p:xfrm>
          <a:off x="990601" y="1493390"/>
          <a:ext cx="10515602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5207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2479430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773724">
                  <a:extLst>
                    <a:ext uri="{9D8B030D-6E8A-4147-A177-3AD203B41FA5}">
                      <a16:colId xmlns:a16="http://schemas.microsoft.com/office/drawing/2014/main" val="1528210867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103129021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695609105"/>
                    </a:ext>
                  </a:extLst>
                </a:gridCol>
                <a:gridCol w="1602822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788685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  <a:gridCol w="1263165">
                  <a:extLst>
                    <a:ext uri="{9D8B030D-6E8A-4147-A177-3AD203B41FA5}">
                      <a16:colId xmlns:a16="http://schemas.microsoft.com/office/drawing/2014/main" val="1892640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trial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Neoadj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Treat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N. </a:t>
                      </a:r>
                      <a:r>
                        <a:rPr lang="it-IT" sz="1400" dirty="0" err="1" smtClean="0">
                          <a:latin typeface="+mn-lt"/>
                        </a:rPr>
                        <a:t>pts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Primary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aim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cCR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pCR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Organ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preservation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at</a:t>
                      </a:r>
                      <a:r>
                        <a:rPr lang="it-IT" sz="1400" dirty="0" smtClean="0"/>
                        <a:t> 3 </a:t>
                      </a:r>
                      <a:r>
                        <a:rPr lang="it-IT" sz="1400" dirty="0" err="1" smtClean="0"/>
                        <a:t>yrs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u="none" strike="noStrike" kern="1200" baseline="0" dirty="0" smtClean="0"/>
                        <a:t>CAO/ARO/AIO-12</a:t>
                      </a:r>
                      <a:r>
                        <a:rPr lang="it-IT" sz="1400" u="none" strike="noStrike" kern="1200" baseline="30000" dirty="0" smtClean="0"/>
                        <a:t>1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</a:t>
                      </a:r>
                      <a:r>
                        <a:rPr lang="it-IT" sz="1400" dirty="0" err="1" smtClean="0"/>
                        <a:t>induction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158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pCR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 </a:t>
                      </a:r>
                      <a:r>
                        <a:rPr lang="it-IT" sz="1400" dirty="0" err="1" smtClean="0"/>
                        <a:t>consolidation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153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RAPIDO</a:t>
                      </a:r>
                      <a:r>
                        <a:rPr lang="it-IT" sz="1400" baseline="30000" dirty="0" smtClean="0"/>
                        <a:t>2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450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3y 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14,3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462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HR= 0,75 (p= 0.019)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28,4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PRODIGE</a:t>
                      </a:r>
                      <a:r>
                        <a:rPr lang="it-IT" sz="1400" baseline="30000" dirty="0" smtClean="0"/>
                        <a:t>3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230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induction</a:t>
                      </a:r>
                      <a:r>
                        <a:rPr lang="it-IT" sz="1400" dirty="0" smtClean="0"/>
                        <a:t> (+ CTRT)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231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HR= 0,69 (p= 0.034)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2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STELLAR</a:t>
                      </a:r>
                      <a:r>
                        <a:rPr lang="it-IT" sz="1400" baseline="30000" dirty="0" smtClean="0">
                          <a:latin typeface="+mn-lt"/>
                        </a:rPr>
                        <a:t>4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297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3y 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4,4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12,3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1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302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(p= </a:t>
                      </a:r>
                      <a:r>
                        <a:rPr lang="it-IT" sz="1400" dirty="0" err="1" smtClean="0">
                          <a:latin typeface="+mn-lt"/>
                        </a:rPr>
                        <a:t>n.s.</a:t>
                      </a:r>
                      <a:r>
                        <a:rPr lang="it-IT" sz="1400" dirty="0" smtClean="0">
                          <a:latin typeface="+mn-lt"/>
                        </a:rPr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11,1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21,8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3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POLISH</a:t>
                      </a:r>
                      <a:r>
                        <a:rPr lang="it-IT" sz="1400" baseline="30000" dirty="0" smtClean="0">
                          <a:latin typeface="+mn-lt"/>
                        </a:rPr>
                        <a:t>5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254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R0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261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(p= </a:t>
                      </a:r>
                      <a:r>
                        <a:rPr lang="it-IT" sz="1400" dirty="0" err="1" smtClean="0">
                          <a:latin typeface="+mn-lt"/>
                        </a:rPr>
                        <a:t>n.s.</a:t>
                      </a:r>
                      <a:r>
                        <a:rPr lang="it-IT" sz="1400" dirty="0" smtClean="0">
                          <a:latin typeface="+mn-lt"/>
                        </a:rPr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05593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2602209" y="6512047"/>
            <a:ext cx="64043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baseline="30000" dirty="0"/>
              <a:t>1</a:t>
            </a:r>
            <a:r>
              <a:rPr lang="it-IT" altLang="it-IT" sz="800" i="1" dirty="0" smtClean="0"/>
              <a:t>Fokas E, JCO 2019; </a:t>
            </a:r>
            <a:r>
              <a:rPr lang="it-IT" altLang="it-IT" sz="800" i="1" baseline="30000" dirty="0" smtClean="0"/>
              <a:t>2</a:t>
            </a:r>
            <a:r>
              <a:rPr lang="it-IT" altLang="it-IT" sz="800" i="1" dirty="0" smtClean="0"/>
              <a:t>Bahadoer RR,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2020; </a:t>
            </a:r>
            <a:r>
              <a:rPr lang="it-IT" altLang="it-IT" sz="800" i="1" baseline="30000" dirty="0" smtClean="0"/>
              <a:t>3</a:t>
            </a:r>
            <a:r>
              <a:rPr lang="it-IT" altLang="it-IT" sz="800" i="1" dirty="0" smtClean="0"/>
              <a:t>Conroy T,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2021; </a:t>
            </a:r>
            <a:r>
              <a:rPr lang="it-IT" altLang="it-IT" sz="800" i="1" baseline="30000" dirty="0" smtClean="0"/>
              <a:t>4</a:t>
            </a:r>
            <a:r>
              <a:rPr lang="it-IT" altLang="it-IT" sz="800" i="1" dirty="0" smtClean="0"/>
              <a:t>Garcia-Aguilar J, JCO 2022; </a:t>
            </a:r>
            <a:r>
              <a:rPr lang="it-IT" altLang="it-IT" sz="800" i="1" baseline="30000" dirty="0"/>
              <a:t>5</a:t>
            </a:r>
            <a:r>
              <a:rPr lang="it-IT" altLang="it-IT" sz="800" i="1" dirty="0" smtClean="0"/>
              <a:t>Jin J, JCO 2022; </a:t>
            </a:r>
            <a:endParaRPr lang="it-IT" altLang="it-IT" sz="800" i="1" dirty="0"/>
          </a:p>
        </p:txBody>
      </p:sp>
      <p:sp>
        <p:nvSpPr>
          <p:cNvPr id="5" name="Ovale 4"/>
          <p:cNvSpPr/>
          <p:nvPr/>
        </p:nvSpPr>
        <p:spPr>
          <a:xfrm>
            <a:off x="9530861" y="3147646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9533792" y="3933089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545515" y="2450120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530861" y="4703883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049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TNT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990601" y="1493390"/>
          <a:ext cx="10515602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5207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2479430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773724">
                  <a:extLst>
                    <a:ext uri="{9D8B030D-6E8A-4147-A177-3AD203B41FA5}">
                      <a16:colId xmlns:a16="http://schemas.microsoft.com/office/drawing/2014/main" val="1528210867"/>
                    </a:ext>
                  </a:extLst>
                </a:gridCol>
                <a:gridCol w="1063869">
                  <a:extLst>
                    <a:ext uri="{9D8B030D-6E8A-4147-A177-3AD203B41FA5}">
                      <a16:colId xmlns:a16="http://schemas.microsoft.com/office/drawing/2014/main" val="103129021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695609105"/>
                    </a:ext>
                  </a:extLst>
                </a:gridCol>
                <a:gridCol w="1602822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788685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  <a:gridCol w="1263165">
                  <a:extLst>
                    <a:ext uri="{9D8B030D-6E8A-4147-A177-3AD203B41FA5}">
                      <a16:colId xmlns:a16="http://schemas.microsoft.com/office/drawing/2014/main" val="1892640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trial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Neoadj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Treat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N. </a:t>
                      </a:r>
                      <a:r>
                        <a:rPr lang="it-IT" sz="1400" dirty="0" err="1" smtClean="0">
                          <a:latin typeface="+mn-lt"/>
                        </a:rPr>
                        <a:t>pts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Primary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aim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cCR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pCR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Organ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preservation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at</a:t>
                      </a:r>
                      <a:r>
                        <a:rPr lang="it-IT" sz="1400" dirty="0" smtClean="0"/>
                        <a:t> 3 </a:t>
                      </a:r>
                      <a:r>
                        <a:rPr lang="it-IT" sz="1400" dirty="0" err="1" smtClean="0"/>
                        <a:t>yrs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u="none" strike="noStrike" kern="1200" baseline="0" dirty="0" smtClean="0"/>
                        <a:t>CAO/ARO/AIO-12</a:t>
                      </a:r>
                      <a:r>
                        <a:rPr lang="it-IT" sz="1400" u="none" strike="noStrike" kern="1200" baseline="30000" dirty="0" smtClean="0"/>
                        <a:t>1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</a:t>
                      </a:r>
                      <a:r>
                        <a:rPr lang="it-IT" sz="1400" dirty="0" err="1" smtClean="0"/>
                        <a:t>induction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158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pCR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 </a:t>
                      </a:r>
                      <a:r>
                        <a:rPr lang="it-IT" sz="1400" dirty="0" err="1" smtClean="0"/>
                        <a:t>consolidation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153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RAPIDO</a:t>
                      </a:r>
                      <a:r>
                        <a:rPr lang="it-IT" sz="1400" baseline="30000" dirty="0" smtClean="0"/>
                        <a:t>2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450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3y 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14,3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462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HR= 0,75 (p= 0.019)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28,4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PRODIGE</a:t>
                      </a:r>
                      <a:r>
                        <a:rPr lang="it-IT" sz="1400" baseline="30000" dirty="0" smtClean="0"/>
                        <a:t>3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230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induction</a:t>
                      </a:r>
                      <a:r>
                        <a:rPr lang="it-IT" sz="1400" dirty="0" smtClean="0"/>
                        <a:t> (+ CTRT)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231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HR= 0,69 (p= 0.034)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2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STELLAR</a:t>
                      </a:r>
                      <a:r>
                        <a:rPr lang="it-IT" sz="1400" baseline="30000" dirty="0" smtClean="0">
                          <a:latin typeface="+mn-lt"/>
                        </a:rPr>
                        <a:t>4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297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3y 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4,4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12,3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1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302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(p= </a:t>
                      </a:r>
                      <a:r>
                        <a:rPr lang="it-IT" sz="1400" dirty="0" err="1" smtClean="0">
                          <a:latin typeface="+mn-lt"/>
                        </a:rPr>
                        <a:t>n.s.</a:t>
                      </a:r>
                      <a:r>
                        <a:rPr lang="it-IT" sz="1400" dirty="0" smtClean="0">
                          <a:latin typeface="+mn-lt"/>
                        </a:rPr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11,1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21,8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3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POLISH</a:t>
                      </a:r>
                      <a:r>
                        <a:rPr lang="it-IT" sz="1400" baseline="30000" dirty="0" smtClean="0">
                          <a:latin typeface="+mn-lt"/>
                        </a:rPr>
                        <a:t>5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254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R0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12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261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(p= </a:t>
                      </a:r>
                      <a:r>
                        <a:rPr lang="it-IT" sz="1400" dirty="0" err="1" smtClean="0">
                          <a:latin typeface="+mn-lt"/>
                        </a:rPr>
                        <a:t>n.s.</a:t>
                      </a:r>
                      <a:r>
                        <a:rPr lang="it-IT" sz="1400" dirty="0" smtClean="0">
                          <a:latin typeface="+mn-lt"/>
                        </a:rPr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05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smtClean="0"/>
                        <a:t>OPRA</a:t>
                      </a:r>
                      <a:r>
                        <a:rPr lang="it-IT" sz="1400" baseline="30000" dirty="0" smtClean="0"/>
                        <a:t>6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 + </a:t>
                      </a:r>
                      <a:r>
                        <a:rPr lang="it-IT" sz="1400" dirty="0" err="1" smtClean="0"/>
                        <a:t>consolidation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166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DFS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76%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53%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5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 + </a:t>
                      </a:r>
                      <a:r>
                        <a:rPr lang="it-IT" sz="1400" dirty="0" err="1" smtClean="0"/>
                        <a:t>induction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158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(p = </a:t>
                      </a:r>
                      <a:r>
                        <a:rPr lang="it-IT" sz="1400" dirty="0" err="1" smtClean="0">
                          <a:latin typeface="+mn-lt"/>
                        </a:rPr>
                        <a:t>n.s.</a:t>
                      </a:r>
                      <a:r>
                        <a:rPr lang="it-IT" sz="1400" dirty="0" smtClean="0">
                          <a:latin typeface="+mn-lt"/>
                        </a:rPr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56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71%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41%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49236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2602209" y="6512047"/>
            <a:ext cx="82654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baseline="30000" dirty="0"/>
              <a:t>1</a:t>
            </a:r>
            <a:r>
              <a:rPr lang="it-IT" altLang="it-IT" sz="800" i="1" dirty="0" smtClean="0"/>
              <a:t>Fokas E, JCO 2019; </a:t>
            </a:r>
            <a:r>
              <a:rPr lang="it-IT" altLang="it-IT" sz="800" i="1" baseline="30000" dirty="0" smtClean="0"/>
              <a:t>2</a:t>
            </a:r>
            <a:r>
              <a:rPr lang="it-IT" altLang="it-IT" sz="800" i="1" dirty="0" smtClean="0"/>
              <a:t>Bahadoer RR,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2020; </a:t>
            </a:r>
            <a:r>
              <a:rPr lang="it-IT" altLang="it-IT" sz="800" i="1" baseline="30000" dirty="0" smtClean="0"/>
              <a:t>3</a:t>
            </a:r>
            <a:r>
              <a:rPr lang="it-IT" altLang="it-IT" sz="800" i="1" dirty="0" smtClean="0"/>
              <a:t>Conroy T,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2021; </a:t>
            </a:r>
            <a:r>
              <a:rPr lang="it-IT" altLang="it-IT" sz="800" i="1" baseline="30000" dirty="0" smtClean="0"/>
              <a:t>4</a:t>
            </a:r>
            <a:r>
              <a:rPr lang="it-IT" altLang="it-IT" sz="800" i="1" dirty="0" smtClean="0"/>
              <a:t>Garcia-Aguilar J, JCO 2022; </a:t>
            </a:r>
            <a:r>
              <a:rPr lang="it-IT" altLang="it-IT" sz="800" i="1" baseline="30000" dirty="0"/>
              <a:t>5</a:t>
            </a:r>
            <a:r>
              <a:rPr lang="it-IT" altLang="it-IT" sz="800" i="1" dirty="0" smtClean="0"/>
              <a:t>Jin J, JCO 2022; </a:t>
            </a:r>
            <a:r>
              <a:rPr lang="it-IT" altLang="it-IT" sz="800" i="1" baseline="30000" dirty="0"/>
              <a:t>6</a:t>
            </a:r>
            <a:r>
              <a:rPr lang="it-IT" altLang="it-IT" sz="800" i="1" dirty="0" smtClean="0"/>
              <a:t>Thompson HM, JAMA network 2024 </a:t>
            </a:r>
            <a:endParaRPr lang="it-IT" altLang="it-IT" sz="800" i="1" dirty="0"/>
          </a:p>
        </p:txBody>
      </p:sp>
      <p:sp>
        <p:nvSpPr>
          <p:cNvPr id="5" name="Ovale 4"/>
          <p:cNvSpPr/>
          <p:nvPr/>
        </p:nvSpPr>
        <p:spPr>
          <a:xfrm>
            <a:off x="9530861" y="3147646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9533792" y="3933089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545515" y="2450120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530861" y="4703883"/>
            <a:ext cx="589085" cy="430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409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 </a:t>
            </a:r>
            <a:r>
              <a:rPr lang="it-IT" b="1" dirty="0" err="1" smtClean="0">
                <a:solidFill>
                  <a:srgbClr val="FFC000"/>
                </a:solidFill>
              </a:rPr>
              <a:t>managed</a:t>
            </a:r>
            <a:r>
              <a:rPr lang="it-IT" b="1" dirty="0" smtClean="0">
                <a:solidFill>
                  <a:srgbClr val="FFC000"/>
                </a:solidFill>
              </a:rPr>
              <a:t> with W&amp;W - </a:t>
            </a:r>
            <a:r>
              <a:rPr lang="it-IT" b="1" dirty="0" err="1" smtClean="0">
                <a:solidFill>
                  <a:srgbClr val="FFC000"/>
                </a:solidFill>
              </a:rPr>
              <a:t>registry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1425641"/>
            <a:ext cx="3523785" cy="21075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0" y="3667678"/>
            <a:ext cx="2980664" cy="277140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24" y="1548353"/>
            <a:ext cx="3431431" cy="24714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24" y="4089319"/>
            <a:ext cx="3477536" cy="271043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936" y="4193931"/>
            <a:ext cx="3351060" cy="242099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863" y="1425641"/>
            <a:ext cx="3598485" cy="265602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921938" y="2246463"/>
            <a:ext cx="2729017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400" dirty="0" smtClean="0"/>
              <a:t>Global </a:t>
            </a:r>
            <a:r>
              <a:rPr lang="it-IT" sz="1400" dirty="0" err="1" smtClean="0"/>
              <a:t>distant</a:t>
            </a:r>
            <a:r>
              <a:rPr lang="it-IT" sz="1400" dirty="0" smtClean="0"/>
              <a:t> </a:t>
            </a:r>
            <a:r>
              <a:rPr lang="it-IT" sz="1400" dirty="0" err="1" smtClean="0"/>
              <a:t>mets</a:t>
            </a:r>
            <a:r>
              <a:rPr lang="it-IT" sz="1400" dirty="0" smtClean="0"/>
              <a:t> = 8%</a:t>
            </a:r>
          </a:p>
          <a:p>
            <a:pPr algn="r">
              <a:lnSpc>
                <a:spcPct val="150000"/>
              </a:lnSpc>
            </a:pPr>
            <a:r>
              <a:rPr lang="it-IT" sz="1400" dirty="0" err="1" smtClean="0"/>
              <a:t>Distant</a:t>
            </a:r>
            <a:r>
              <a:rPr lang="it-IT" sz="1400" dirty="0" smtClean="0"/>
              <a:t> </a:t>
            </a:r>
            <a:r>
              <a:rPr lang="it-IT" sz="1400" dirty="0" err="1" smtClean="0"/>
              <a:t>mets</a:t>
            </a:r>
            <a:r>
              <a:rPr lang="it-IT" sz="1400" dirty="0" smtClean="0"/>
              <a:t> in </a:t>
            </a:r>
            <a:r>
              <a:rPr lang="it-IT" sz="1400" dirty="0" err="1" smtClean="0"/>
              <a:t>loc</a:t>
            </a:r>
            <a:r>
              <a:rPr lang="it-IT" sz="1400" dirty="0" smtClean="0"/>
              <a:t> </a:t>
            </a:r>
            <a:r>
              <a:rPr lang="it-IT" sz="1400" dirty="0" err="1" smtClean="0"/>
              <a:t>regrowth</a:t>
            </a:r>
            <a:r>
              <a:rPr lang="it-IT" sz="1400" dirty="0" smtClean="0"/>
              <a:t> = 18%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36579" y="2368802"/>
            <a:ext cx="1750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Local </a:t>
            </a:r>
            <a:r>
              <a:rPr lang="it-IT" sz="1400" dirty="0" err="1" smtClean="0"/>
              <a:t>regrowth</a:t>
            </a:r>
            <a:r>
              <a:rPr lang="it-IT" sz="1400" dirty="0" smtClean="0"/>
              <a:t> = 24%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9314931" y="5152262"/>
            <a:ext cx="233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5y cancer-specific OS = 93·8</a:t>
            </a:r>
            <a:r>
              <a:rPr lang="en-US" sz="1400" dirty="0"/>
              <a:t>%</a:t>
            </a:r>
            <a:endParaRPr lang="it-IT" sz="1400" dirty="0"/>
          </a:p>
        </p:txBody>
      </p:sp>
      <p:sp>
        <p:nvSpPr>
          <p:cNvPr id="16" name="Rettangolo 15"/>
          <p:cNvSpPr/>
          <p:nvPr/>
        </p:nvSpPr>
        <p:spPr>
          <a:xfrm>
            <a:off x="10435558" y="5450213"/>
            <a:ext cx="1215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5y OS = </a:t>
            </a:r>
            <a:r>
              <a:rPr lang="en-US" sz="1400" dirty="0"/>
              <a:t>84·7%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56138" y="6523671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/>
              <a:t>IWWD, Lancet 2018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959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 </a:t>
            </a:r>
            <a:r>
              <a:rPr lang="it-IT" b="1" dirty="0" err="1" smtClean="0">
                <a:solidFill>
                  <a:srgbClr val="FFC000"/>
                </a:solidFill>
              </a:rPr>
              <a:t>managed</a:t>
            </a:r>
            <a:r>
              <a:rPr lang="it-IT" b="1" dirty="0" smtClean="0">
                <a:solidFill>
                  <a:srgbClr val="FFC000"/>
                </a:solidFill>
              </a:rPr>
              <a:t> with W&amp;W – </a:t>
            </a:r>
            <a:r>
              <a:rPr lang="it-IT" b="1" dirty="0" err="1" smtClean="0">
                <a:solidFill>
                  <a:srgbClr val="FFC000"/>
                </a:solidFill>
              </a:rPr>
              <a:t>italian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noCUT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phase</a:t>
            </a:r>
            <a:r>
              <a:rPr lang="it-IT" b="1" dirty="0" smtClean="0">
                <a:solidFill>
                  <a:srgbClr val="FFC000"/>
                </a:solidFill>
              </a:rPr>
              <a:t> II trial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185774" y="6522670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err="1" smtClean="0"/>
              <a:t>Amatu</a:t>
            </a:r>
            <a:r>
              <a:rPr lang="it-IT" sz="1100" i="1" dirty="0" smtClean="0"/>
              <a:t> A, Lancet </a:t>
            </a:r>
            <a:r>
              <a:rPr lang="it-IT" sz="1100" i="1" dirty="0" err="1" smtClean="0"/>
              <a:t>Oncol</a:t>
            </a:r>
            <a:r>
              <a:rPr lang="it-IT" sz="1100" i="1" dirty="0" smtClean="0"/>
              <a:t> 2025</a:t>
            </a:r>
            <a:endParaRPr lang="it-IT" sz="1100" i="1" dirty="0"/>
          </a:p>
        </p:txBody>
      </p:sp>
      <p:sp>
        <p:nvSpPr>
          <p:cNvPr id="2" name="Rettangolo 1"/>
          <p:cNvSpPr/>
          <p:nvPr/>
        </p:nvSpPr>
        <p:spPr>
          <a:xfrm>
            <a:off x="685263" y="959456"/>
            <a:ext cx="75034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>
              <a:solidFill>
                <a:srgbClr val="000000"/>
              </a:solidFill>
              <a:latin typeface="ScalaLancetPro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ScalaLancetPro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XELOX (4 cycles) </a:t>
            </a:r>
            <a:r>
              <a:rPr lang="en-US" sz="2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→ CTRT</a:t>
            </a:r>
          </a:p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</a:p>
          <a:p>
            <a:pPr algn="just"/>
            <a:r>
              <a:rPr lang="en-US" b="1" dirty="0" smtClean="0">
                <a:solidFill>
                  <a:srgbClr val="221E1F"/>
                </a:solidFill>
                <a:latin typeface="ScalaLancetPro"/>
              </a:rPr>
              <a:t> </a:t>
            </a:r>
            <a:endParaRPr lang="it-IT" dirty="0"/>
          </a:p>
        </p:txBody>
      </p:sp>
      <p:sp>
        <p:nvSpPr>
          <p:cNvPr id="3" name="Parentesi quadra aperta 2"/>
          <p:cNvSpPr/>
          <p:nvPr/>
        </p:nvSpPr>
        <p:spPr>
          <a:xfrm>
            <a:off x="4073921" y="1523994"/>
            <a:ext cx="162799" cy="564775"/>
          </a:xfrm>
          <a:prstGeom prst="lef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716768" y="1457714"/>
            <a:ext cx="481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21E1F"/>
                </a:solidFill>
              </a:rPr>
              <a:t>primary </a:t>
            </a:r>
            <a:r>
              <a:rPr lang="en-US" dirty="0">
                <a:solidFill>
                  <a:srgbClr val="221E1F"/>
                </a:solidFill>
              </a:rPr>
              <a:t>endpoint </a:t>
            </a:r>
            <a:r>
              <a:rPr lang="en-US" dirty="0" smtClean="0">
                <a:solidFill>
                  <a:srgbClr val="221E1F"/>
                </a:solidFill>
              </a:rPr>
              <a:t>=  </a:t>
            </a:r>
          </a:p>
          <a:p>
            <a:pPr algn="ctr"/>
            <a:r>
              <a:rPr lang="en-US" dirty="0" smtClean="0">
                <a:solidFill>
                  <a:srgbClr val="221E1F"/>
                </a:solidFill>
              </a:rPr>
              <a:t>30-month </a:t>
            </a:r>
            <a:r>
              <a:rPr lang="en-US" dirty="0">
                <a:solidFill>
                  <a:srgbClr val="221E1F"/>
                </a:solidFill>
              </a:rPr>
              <a:t>distant relapse-free survival after </a:t>
            </a:r>
            <a:r>
              <a:rPr lang="en-US" dirty="0" smtClean="0">
                <a:solidFill>
                  <a:srgbClr val="221E1F"/>
                </a:solidFill>
              </a:rPr>
              <a:t>NOM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05615" y="133932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cCR</a:t>
            </a:r>
            <a:r>
              <a:rPr lang="it-IT" dirty="0" smtClean="0"/>
              <a:t>   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→ NOM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405614" y="1801029"/>
            <a:ext cx="191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</a:t>
            </a:r>
            <a:r>
              <a:rPr lang="it-IT" dirty="0" err="1" smtClean="0"/>
              <a:t>cCR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lang="it-IT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79" y="2403248"/>
            <a:ext cx="7974215" cy="218941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24" y="4407006"/>
            <a:ext cx="8002195" cy="2378275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0015517" y="2403248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cCR</a:t>
            </a:r>
            <a:r>
              <a:rPr lang="it-IT" dirty="0" smtClean="0"/>
              <a:t> = 26% (NOM)</a:t>
            </a:r>
          </a:p>
          <a:p>
            <a:r>
              <a:rPr lang="it-IT" dirty="0" err="1" smtClean="0"/>
              <a:t>pCR</a:t>
            </a:r>
            <a:r>
              <a:rPr lang="it-IT" dirty="0" smtClean="0"/>
              <a:t> = 8</a:t>
            </a:r>
            <a:r>
              <a:rPr lang="it-IT" dirty="0"/>
              <a:t>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575683" y="3133801"/>
            <a:ext cx="180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30 m DRFS = 95%</a:t>
            </a:r>
          </a:p>
          <a:p>
            <a:pPr algn="ctr"/>
            <a:r>
              <a:rPr lang="it-IT" dirty="0" smtClean="0"/>
              <a:t>NOM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194937" y="3240475"/>
            <a:ext cx="180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30 m DRFS = 74%</a:t>
            </a:r>
          </a:p>
          <a:p>
            <a:pPr algn="ctr"/>
            <a:r>
              <a:rPr lang="it-IT" dirty="0" err="1"/>
              <a:t>s</a:t>
            </a:r>
            <a:r>
              <a:rPr lang="it-IT" dirty="0" err="1" smtClean="0"/>
              <a:t>urgery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814191" y="3287908"/>
            <a:ext cx="1805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30 m DRFS = 74%</a:t>
            </a:r>
          </a:p>
          <a:p>
            <a:pPr algn="ctr"/>
            <a:r>
              <a:rPr lang="it-IT" dirty="0" err="1" smtClean="0"/>
              <a:t>all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47982" y="4583973"/>
            <a:ext cx="2038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Loc</a:t>
            </a:r>
            <a:r>
              <a:rPr lang="it-IT" dirty="0" smtClean="0"/>
              <a:t> </a:t>
            </a:r>
            <a:r>
              <a:rPr lang="it-IT" dirty="0" err="1" smtClean="0"/>
              <a:t>regrowth</a:t>
            </a:r>
            <a:r>
              <a:rPr lang="it-IT" dirty="0" smtClean="0"/>
              <a:t> = 17%</a:t>
            </a:r>
          </a:p>
          <a:p>
            <a:pPr algn="ctr"/>
            <a:r>
              <a:rPr lang="it-IT" dirty="0" smtClean="0"/>
              <a:t>NOM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418592" y="4597571"/>
            <a:ext cx="1509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Loc</a:t>
            </a:r>
            <a:r>
              <a:rPr lang="it-IT" dirty="0" smtClean="0"/>
              <a:t> </a:t>
            </a:r>
            <a:r>
              <a:rPr lang="it-IT" dirty="0" err="1" smtClean="0"/>
              <a:t>Rec</a:t>
            </a:r>
            <a:r>
              <a:rPr lang="it-IT" dirty="0" smtClean="0"/>
              <a:t> = 16%</a:t>
            </a:r>
          </a:p>
          <a:p>
            <a:pPr algn="ctr"/>
            <a:r>
              <a:rPr lang="it-IT" dirty="0" err="1" smtClean="0"/>
              <a:t>surgery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185774" y="3997406"/>
            <a:ext cx="1470212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Exploratory</a:t>
            </a:r>
            <a:r>
              <a:rPr lang="it-IT" dirty="0" smtClean="0"/>
              <a:t> </a:t>
            </a:r>
            <a:r>
              <a:rPr lang="it-IT" dirty="0" err="1" smtClean="0"/>
              <a:t>prognostic</a:t>
            </a:r>
            <a:r>
              <a:rPr lang="it-IT" dirty="0" smtClean="0"/>
              <a:t> </a:t>
            </a:r>
            <a:r>
              <a:rPr lang="it-IT" dirty="0" err="1" smtClean="0"/>
              <a:t>role</a:t>
            </a:r>
            <a:r>
              <a:rPr lang="it-IT" dirty="0" smtClean="0"/>
              <a:t> of </a:t>
            </a:r>
            <a:r>
              <a:rPr lang="it-IT" dirty="0" err="1" smtClean="0"/>
              <a:t>ctDNA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53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 </a:t>
            </a:r>
            <a:r>
              <a:rPr lang="it-IT" b="1" dirty="0" err="1" smtClean="0">
                <a:solidFill>
                  <a:srgbClr val="FFC000"/>
                </a:solidFill>
              </a:rPr>
              <a:t>managed</a:t>
            </a:r>
            <a:r>
              <a:rPr lang="it-IT" b="1" dirty="0" smtClean="0">
                <a:solidFill>
                  <a:srgbClr val="FFC000"/>
                </a:solidFill>
              </a:rPr>
              <a:t> with W&amp;W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7" y="1668573"/>
            <a:ext cx="5247464" cy="22889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85" y="3163447"/>
            <a:ext cx="5493615" cy="16728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376" y="1560119"/>
            <a:ext cx="5206636" cy="13395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08" y="4057026"/>
            <a:ext cx="4929058" cy="149293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177" y="5100041"/>
            <a:ext cx="5583836" cy="1257701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4382" y="6152817"/>
            <a:ext cx="1053900" cy="2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2852739"/>
            <a:ext cx="36083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946525"/>
            <a:ext cx="28860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48301" y="1628776"/>
            <a:ext cx="4824413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000" b="1" dirty="0" err="1">
                <a:latin typeface="Arial" charset="0"/>
              </a:rPr>
              <a:t>Criteria</a:t>
            </a:r>
            <a:r>
              <a:rPr lang="it-IT" sz="2000" b="1" dirty="0">
                <a:latin typeface="Arial" charset="0"/>
              </a:rPr>
              <a:t> to </a:t>
            </a:r>
            <a:r>
              <a:rPr lang="it-IT" sz="2000" b="1" dirty="0" err="1">
                <a:latin typeface="Arial" charset="0"/>
              </a:rPr>
              <a:t>define</a:t>
            </a:r>
            <a:r>
              <a:rPr lang="it-IT" sz="2000" b="1" dirty="0">
                <a:latin typeface="Arial" charset="0"/>
              </a:rPr>
              <a:t> (or </a:t>
            </a:r>
            <a:r>
              <a:rPr lang="it-IT" sz="2000" b="1" dirty="0" err="1">
                <a:latin typeface="Arial" charset="0"/>
              </a:rPr>
              <a:t>exclude</a:t>
            </a:r>
            <a:r>
              <a:rPr lang="it-IT" sz="2000" b="1" dirty="0">
                <a:latin typeface="Arial" charset="0"/>
              </a:rPr>
              <a:t>) </a:t>
            </a:r>
            <a:r>
              <a:rPr lang="it-IT" sz="2000" b="1" dirty="0" err="1">
                <a:latin typeface="Arial" charset="0"/>
              </a:rPr>
              <a:t>initial</a:t>
            </a:r>
            <a:r>
              <a:rPr lang="it-IT" sz="2000" b="1" dirty="0">
                <a:latin typeface="Arial" charset="0"/>
              </a:rPr>
              <a:t> (8 </a:t>
            </a:r>
            <a:r>
              <a:rPr lang="it-IT" sz="2000" b="1" dirty="0" err="1">
                <a:latin typeface="Arial" charset="0"/>
              </a:rPr>
              <a:t>wks</a:t>
            </a:r>
            <a:r>
              <a:rPr lang="it-IT" sz="2000" b="1" dirty="0">
                <a:latin typeface="Arial" charset="0"/>
              </a:rPr>
              <a:t> </a:t>
            </a:r>
            <a:r>
              <a:rPr lang="it-IT" sz="2000" b="1" dirty="0" err="1">
                <a:latin typeface="Arial" charset="0"/>
              </a:rPr>
              <a:t>after</a:t>
            </a:r>
            <a:r>
              <a:rPr lang="it-IT" sz="2000" b="1" dirty="0">
                <a:latin typeface="Arial" charset="0"/>
              </a:rPr>
              <a:t> Rand) </a:t>
            </a:r>
            <a:r>
              <a:rPr lang="it-IT" sz="2000" b="1" dirty="0" err="1">
                <a:latin typeface="Arial" charset="0"/>
              </a:rPr>
              <a:t>clinical</a:t>
            </a:r>
            <a:r>
              <a:rPr lang="it-IT" sz="2000" b="1" dirty="0">
                <a:latin typeface="Arial" charset="0"/>
              </a:rPr>
              <a:t> complete </a:t>
            </a:r>
            <a:r>
              <a:rPr lang="it-IT" sz="2000" b="1" dirty="0" err="1">
                <a:latin typeface="Arial" charset="0"/>
              </a:rPr>
              <a:t>response</a:t>
            </a:r>
            <a:endParaRPr lang="it-IT" sz="2000" b="1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charset="0"/>
              </a:rPr>
              <a:t>No mass/</a:t>
            </a:r>
            <a:r>
              <a:rPr lang="it-IT" sz="2000" dirty="0" err="1">
                <a:latin typeface="Arial" charset="0"/>
              </a:rPr>
              <a:t>nodules</a:t>
            </a:r>
            <a:endParaRPr lang="it-IT" sz="20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charset="0"/>
              </a:rPr>
              <a:t>No </a:t>
            </a:r>
            <a:r>
              <a:rPr lang="it-IT" sz="2000" dirty="0" err="1">
                <a:latin typeface="Arial" charset="0"/>
              </a:rPr>
              <a:t>ulcer</a:t>
            </a:r>
            <a:r>
              <a:rPr lang="it-IT" sz="2000" dirty="0">
                <a:latin typeface="Arial" charset="0"/>
              </a:rPr>
              <a:t>/</a:t>
            </a:r>
            <a:r>
              <a:rPr lang="it-IT" sz="2000" dirty="0" err="1">
                <a:latin typeface="Arial" charset="0"/>
              </a:rPr>
              <a:t>mucosal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irregularity</a:t>
            </a:r>
            <a:endParaRPr lang="it-IT" sz="20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latin typeface="Arial" charset="0"/>
              </a:rPr>
              <a:t>No </a:t>
            </a:r>
            <a:r>
              <a:rPr lang="it-IT" sz="2000" dirty="0" err="1">
                <a:latin typeface="Arial" charset="0"/>
              </a:rPr>
              <a:t>significant</a:t>
            </a:r>
            <a:r>
              <a:rPr lang="it-IT" sz="2000" dirty="0">
                <a:latin typeface="Arial" charset="0"/>
              </a:rPr>
              <a:t> </a:t>
            </a:r>
            <a:r>
              <a:rPr lang="it-IT" sz="2000" dirty="0" err="1">
                <a:latin typeface="Arial" charset="0"/>
              </a:rPr>
              <a:t>stenosis</a:t>
            </a:r>
            <a:endParaRPr lang="it-IT" sz="20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 err="1">
                <a:latin typeface="Arial" charset="0"/>
              </a:rPr>
              <a:t>Whitening</a:t>
            </a:r>
            <a:r>
              <a:rPr lang="it-IT" sz="2000" dirty="0">
                <a:latin typeface="Arial" charset="0"/>
              </a:rPr>
              <a:t> of the mucosa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 err="1">
                <a:latin typeface="Arial" charset="0"/>
              </a:rPr>
              <a:t>Theleangectasia</a:t>
            </a:r>
            <a:endParaRPr lang="it-IT" sz="20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2000" dirty="0" err="1">
                <a:latin typeface="Arial" charset="0"/>
              </a:rPr>
              <a:t>Loss</a:t>
            </a:r>
            <a:r>
              <a:rPr lang="it-IT" sz="2000" dirty="0">
                <a:latin typeface="Arial" charset="0"/>
              </a:rPr>
              <a:t> of </a:t>
            </a:r>
            <a:r>
              <a:rPr lang="it-IT" sz="2000" dirty="0" err="1">
                <a:latin typeface="Arial" charset="0"/>
              </a:rPr>
              <a:t>pliability</a:t>
            </a:r>
            <a:endParaRPr lang="it-IT" sz="2000" dirty="0">
              <a:latin typeface="Arial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how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assess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44451"/>
            <a:ext cx="7129463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CasellaDiTesto 1"/>
          <p:cNvSpPr txBox="1">
            <a:spLocks noChangeArrowheads="1"/>
          </p:cNvSpPr>
          <p:nvPr/>
        </p:nvSpPr>
        <p:spPr bwMode="auto">
          <a:xfrm>
            <a:off x="7558089" y="303213"/>
            <a:ext cx="2859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000"/>
              <a:t>Review: Kong JC et al, Dis Colon Rectum 2017</a:t>
            </a:r>
          </a:p>
        </p:txBody>
      </p:sp>
      <p:sp>
        <p:nvSpPr>
          <p:cNvPr id="73732" name="CasellaDiTesto 1"/>
          <p:cNvSpPr txBox="1">
            <a:spLocks noChangeArrowheads="1"/>
          </p:cNvSpPr>
          <p:nvPr/>
        </p:nvSpPr>
        <p:spPr bwMode="auto">
          <a:xfrm>
            <a:off x="1735139" y="1125539"/>
            <a:ext cx="9048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cCR</a:t>
            </a:r>
          </a:p>
        </p:txBody>
      </p:sp>
    </p:spTree>
    <p:extLst>
      <p:ext uri="{BB962C8B-B14F-4D97-AF65-F5344CB8AC3E}">
        <p14:creationId xmlns:p14="http://schemas.microsoft.com/office/powerpoint/2010/main" val="105741414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36" y="1361414"/>
            <a:ext cx="4997709" cy="5232295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how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assess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211337" y="1565032"/>
            <a:ext cx="861823" cy="74734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202546" y="4290648"/>
            <a:ext cx="747346" cy="45719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293002" y="1361414"/>
            <a:ext cx="2181889" cy="52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30" y="1453756"/>
            <a:ext cx="8689730" cy="1951704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 flipV="1">
            <a:off x="4578611" y="1594220"/>
            <a:ext cx="435433" cy="48560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564571" y="1621671"/>
            <a:ext cx="513237" cy="37023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0769711" y="1978269"/>
            <a:ext cx="1346087" cy="1143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54558" y="3379630"/>
            <a:ext cx="2448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err="1" smtClean="0"/>
              <a:t>Cercek</a:t>
            </a:r>
            <a:r>
              <a:rPr lang="it-IT" altLang="it-IT" sz="1000" i="1" dirty="0" smtClean="0"/>
              <a:t> A, </a:t>
            </a:r>
            <a:r>
              <a:rPr lang="it-IT" altLang="it-IT" sz="1000" i="1" dirty="0" err="1" smtClean="0"/>
              <a:t>Clin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Colorectal</a:t>
            </a:r>
            <a:r>
              <a:rPr lang="it-IT" altLang="it-IT" sz="1000" i="1" dirty="0" smtClean="0"/>
              <a:t> Cancer 2025</a:t>
            </a:r>
            <a:endParaRPr lang="it-IT" altLang="it-IT" sz="1000" i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63011" y="6393654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 smtClean="0"/>
              <a:t>ESMO </a:t>
            </a:r>
            <a:r>
              <a:rPr lang="it-IT" altLang="it-IT" sz="1000" i="1" dirty="0" err="1" smtClean="0"/>
              <a:t>Guidelines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AnnOncol</a:t>
            </a:r>
            <a:r>
              <a:rPr lang="it-IT" altLang="it-IT" sz="1000" i="1" dirty="0" smtClean="0"/>
              <a:t>  2025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/>
              <a:t>https://doi.org/10.1016/j.annonc.2025.05.528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26" y="3714390"/>
            <a:ext cx="5470174" cy="2656328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920032" y="6393654"/>
            <a:ext cx="21499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err="1" smtClean="0"/>
              <a:t>Fokas</a:t>
            </a:r>
            <a:r>
              <a:rPr lang="it-IT" altLang="it-IT" sz="1000" i="1" dirty="0" smtClean="0"/>
              <a:t> M, </a:t>
            </a:r>
            <a:r>
              <a:rPr lang="it-IT" altLang="it-IT" sz="1000" i="1" dirty="0" err="1" smtClean="0"/>
              <a:t>Nat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Rev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Clin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Oncol</a:t>
            </a:r>
            <a:r>
              <a:rPr lang="it-IT" altLang="it-IT" sz="1000" i="1" dirty="0" smtClean="0"/>
              <a:t> 2021</a:t>
            </a:r>
            <a:endParaRPr lang="it-IT" alt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8589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43"/>
            <a:ext cx="10515600" cy="1325563"/>
          </a:xfrm>
          <a:solidFill>
            <a:srgbClr val="003399"/>
          </a:solidFill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the </a:t>
            </a:r>
            <a:r>
              <a:rPr lang="it-IT" b="1" dirty="0" err="1" smtClean="0">
                <a:solidFill>
                  <a:srgbClr val="FFC000"/>
                </a:solidFill>
              </a:rPr>
              <a:t>oncologist’s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perspective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8487" y="2672835"/>
            <a:ext cx="1113503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the </a:t>
            </a:r>
            <a:r>
              <a:rPr lang="en-US" sz="3600" dirty="0" smtClean="0"/>
              <a:t>clinical complete response </a:t>
            </a:r>
          </a:p>
          <a:p>
            <a:pPr algn="ctr"/>
            <a:r>
              <a:rPr lang="en-US" sz="3600" dirty="0" smtClean="0"/>
              <a:t>is </a:t>
            </a:r>
            <a:r>
              <a:rPr lang="en-US" sz="3600" dirty="0"/>
              <a:t>every </a:t>
            </a:r>
            <a:r>
              <a:rPr lang="en-US" sz="3600" dirty="0" smtClean="0"/>
              <a:t>oncologist’s and every rectal cancer patient's goal</a:t>
            </a:r>
            <a:r>
              <a:rPr lang="en-US" sz="3600" dirty="0" smtClean="0"/>
              <a:t>!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/>
              <a:t>(no surgery = organ preservation) </a:t>
            </a:r>
          </a:p>
          <a:p>
            <a:pPr algn="ctr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121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asellaDiTesto 9"/>
          <p:cNvSpPr txBox="1">
            <a:spLocks noChangeArrowheads="1"/>
          </p:cNvSpPr>
          <p:nvPr/>
        </p:nvSpPr>
        <p:spPr bwMode="auto">
          <a:xfrm rot="16200000">
            <a:off x="-1267007" y="4355793"/>
            <a:ext cx="37342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/>
              <a:t>Gambacorta MA …. Valentini V, </a:t>
            </a:r>
            <a:r>
              <a:rPr lang="it-IT" altLang="it-IT" sz="1100" i="1" dirty="0" err="1"/>
              <a:t>Radiother</a:t>
            </a:r>
            <a:r>
              <a:rPr lang="it-IT" altLang="it-IT" sz="1100" i="1" dirty="0"/>
              <a:t> &amp; </a:t>
            </a:r>
            <a:r>
              <a:rPr lang="it-IT" altLang="it-IT" sz="1100" i="1" dirty="0" err="1"/>
              <a:t>Oncol</a:t>
            </a:r>
            <a:r>
              <a:rPr lang="it-IT" altLang="it-IT" sz="1100" i="1" dirty="0"/>
              <a:t> 2020</a:t>
            </a:r>
          </a:p>
        </p:txBody>
      </p:sp>
      <p:pic>
        <p:nvPicPr>
          <p:cNvPr id="75780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9" y="2508250"/>
            <a:ext cx="46799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316527" y="1459643"/>
            <a:ext cx="4392612" cy="954107"/>
          </a:xfrm>
          <a:prstGeom prst="rect">
            <a:avLst/>
          </a:prstGeom>
          <a:ln w="38100">
            <a:solidFill>
              <a:srgbClr val="009999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Pooled analysis of 3085 individual patient data enrolled in 7 international randomized trials: </a:t>
            </a:r>
            <a:r>
              <a:rPr lang="it-IT" sz="1400" dirty="0"/>
              <a:t>CAO/ARO/AIO-94, EORTC22921, FFCD9203, ACCORD12/0405, CAO-AROAIO-</a:t>
            </a:r>
            <a:r>
              <a:rPr lang="en-US" sz="1400" dirty="0"/>
              <a:t>04, TROG 01.04 and INTERACT-LEADER</a:t>
            </a:r>
            <a:endParaRPr lang="it-IT" sz="14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when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assess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334" y="1441973"/>
            <a:ext cx="4970866" cy="989445"/>
          </a:xfrm>
          <a:prstGeom prst="rect">
            <a:avLst/>
          </a:prstGeom>
        </p:spPr>
      </p:pic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598481536"/>
              </p:ext>
            </p:extLst>
          </p:nvPr>
        </p:nvGraphicFramePr>
        <p:xfrm>
          <a:off x="6535333" y="2572319"/>
          <a:ext cx="4516597" cy="387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9"/>
          <p:cNvSpPr txBox="1">
            <a:spLocks noChangeArrowheads="1"/>
          </p:cNvSpPr>
          <p:nvPr/>
        </p:nvSpPr>
        <p:spPr bwMode="auto">
          <a:xfrm rot="16200000">
            <a:off x="9452402" y="4300272"/>
            <a:ext cx="384565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err="1" smtClean="0"/>
              <a:t>Habr-Gama</a:t>
            </a:r>
            <a:r>
              <a:rPr lang="it-IT" altLang="it-IT" sz="1100" i="1" dirty="0" smtClean="0"/>
              <a:t> A, et al, </a:t>
            </a:r>
            <a:r>
              <a:rPr lang="it-IT" altLang="it-IT" sz="1100" i="1" dirty="0" err="1" smtClean="0"/>
              <a:t>Dis</a:t>
            </a:r>
            <a:r>
              <a:rPr lang="it-IT" altLang="it-IT" sz="1100" i="1" dirty="0" smtClean="0"/>
              <a:t> Colon </a:t>
            </a:r>
            <a:r>
              <a:rPr lang="it-IT" altLang="it-IT" sz="1100" i="1" dirty="0" err="1" smtClean="0"/>
              <a:t>Rectum</a:t>
            </a:r>
            <a:r>
              <a:rPr lang="it-IT" altLang="it-IT" sz="1100" i="1" dirty="0" smtClean="0"/>
              <a:t> 2019</a:t>
            </a:r>
            <a:endParaRPr lang="it-IT" altLang="it-IT" sz="1100" i="1" dirty="0"/>
          </a:p>
        </p:txBody>
      </p:sp>
      <p:sp>
        <p:nvSpPr>
          <p:cNvPr id="13" name="CasellaDiTesto 1"/>
          <p:cNvSpPr txBox="1"/>
          <p:nvPr/>
        </p:nvSpPr>
        <p:spPr>
          <a:xfrm>
            <a:off x="7876442" y="3745523"/>
            <a:ext cx="430823" cy="263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/>
              <a:t>28,6%</a:t>
            </a:r>
            <a:endParaRPr lang="it-IT" sz="1100" dirty="0"/>
          </a:p>
        </p:txBody>
      </p:sp>
      <p:sp>
        <p:nvSpPr>
          <p:cNvPr id="14" name="CasellaDiTesto 1"/>
          <p:cNvSpPr txBox="1"/>
          <p:nvPr/>
        </p:nvSpPr>
        <p:spPr>
          <a:xfrm>
            <a:off x="8723432" y="4891454"/>
            <a:ext cx="430823" cy="263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/>
              <a:t>12,2%</a:t>
            </a:r>
            <a:endParaRPr lang="it-IT" sz="1100" dirty="0"/>
          </a:p>
        </p:txBody>
      </p:sp>
      <p:sp>
        <p:nvSpPr>
          <p:cNvPr id="15" name="CasellaDiTesto 1"/>
          <p:cNvSpPr txBox="1"/>
          <p:nvPr/>
        </p:nvSpPr>
        <p:spPr>
          <a:xfrm>
            <a:off x="10273809" y="4891454"/>
            <a:ext cx="430823" cy="263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/>
              <a:t>12,2%</a:t>
            </a:r>
            <a:endParaRPr lang="it-IT" sz="1100" dirty="0"/>
          </a:p>
        </p:txBody>
      </p:sp>
      <p:sp>
        <p:nvSpPr>
          <p:cNvPr id="16" name="CasellaDiTesto 1"/>
          <p:cNvSpPr txBox="1"/>
          <p:nvPr/>
        </p:nvSpPr>
        <p:spPr>
          <a:xfrm>
            <a:off x="9506495" y="5008908"/>
            <a:ext cx="430823" cy="2637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/>
              <a:t>10,2%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09696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when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assess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2661" y="2309080"/>
            <a:ext cx="10190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solidFill>
                  <a:srgbClr val="000000"/>
                </a:solidFill>
              </a:rPr>
              <a:t>For </a:t>
            </a:r>
            <a:r>
              <a:rPr lang="it-IT" sz="2000" dirty="0" err="1">
                <a:solidFill>
                  <a:srgbClr val="000000"/>
                </a:solidFill>
              </a:rPr>
              <a:t>patients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 err="1">
                <a:solidFill>
                  <a:srgbClr val="000000"/>
                </a:solidFill>
              </a:rPr>
              <a:t>interested</a:t>
            </a:r>
            <a:r>
              <a:rPr lang="it-IT" sz="2000" dirty="0">
                <a:solidFill>
                  <a:srgbClr val="000000"/>
                </a:solidFill>
              </a:rPr>
              <a:t> in </a:t>
            </a:r>
            <a:r>
              <a:rPr lang="it-IT" sz="2000" dirty="0" err="1" smtClean="0">
                <a:solidFill>
                  <a:srgbClr val="000000"/>
                </a:solidFill>
              </a:rPr>
              <a:t>organ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preservation</a:t>
            </a:r>
            <a:r>
              <a:rPr lang="en-US" sz="2000" dirty="0">
                <a:solidFill>
                  <a:srgbClr val="000000"/>
                </a:solidFill>
              </a:rPr>
              <a:t>, a first reassessment of </a:t>
            </a:r>
            <a:r>
              <a:rPr lang="en-US" sz="2000" dirty="0" err="1">
                <a:solidFill>
                  <a:srgbClr val="000000"/>
                </a:solidFill>
              </a:rPr>
              <a:t>tumour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response could </a:t>
            </a:r>
            <a:r>
              <a:rPr lang="en-US" sz="2000" dirty="0">
                <a:solidFill>
                  <a:srgbClr val="000000"/>
                </a:solidFill>
              </a:rPr>
              <a:t>be considered </a:t>
            </a:r>
            <a:r>
              <a:rPr lang="en-US" sz="2000" b="1" dirty="0">
                <a:solidFill>
                  <a:srgbClr val="FF0000"/>
                </a:solidFill>
              </a:rPr>
              <a:t>8-12 weeks after CRT </a:t>
            </a:r>
            <a:r>
              <a:rPr lang="en-US" sz="2000" b="1" dirty="0" smtClean="0">
                <a:solidFill>
                  <a:srgbClr val="FF0000"/>
                </a:solidFill>
              </a:rPr>
              <a:t>completion</a:t>
            </a:r>
            <a:r>
              <a:rPr lang="en-US" sz="2000" dirty="0" smtClean="0">
                <a:solidFill>
                  <a:srgbClr val="000000"/>
                </a:solidFill>
              </a:rPr>
              <a:t>, even </a:t>
            </a:r>
            <a:r>
              <a:rPr lang="en-US" sz="2000" dirty="0">
                <a:solidFill>
                  <a:srgbClr val="000000"/>
                </a:solidFill>
              </a:rPr>
              <a:t>though systemic consolidation </a:t>
            </a:r>
            <a:r>
              <a:rPr lang="en-US" sz="2000" dirty="0" err="1">
                <a:solidFill>
                  <a:srgbClr val="000000"/>
                </a:solidFill>
              </a:rPr>
              <a:t>ChT</a:t>
            </a:r>
            <a:r>
              <a:rPr lang="en-US" sz="2000" dirty="0">
                <a:solidFill>
                  <a:srgbClr val="000000"/>
                </a:solidFill>
              </a:rPr>
              <a:t> is ongoing.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While most patients </a:t>
            </a:r>
            <a:r>
              <a:rPr lang="en-US" sz="2000" dirty="0">
                <a:solidFill>
                  <a:srgbClr val="000000"/>
                </a:solidFill>
              </a:rPr>
              <a:t>will not achieve a </a:t>
            </a:r>
            <a:r>
              <a:rPr lang="en-US" sz="2000" dirty="0" err="1">
                <a:solidFill>
                  <a:srgbClr val="000000"/>
                </a:solidFill>
              </a:rPr>
              <a:t>cCR</a:t>
            </a:r>
            <a:r>
              <a:rPr lang="en-US" sz="2000" dirty="0">
                <a:solidFill>
                  <a:srgbClr val="000000"/>
                </a:solidFill>
              </a:rPr>
              <a:t> by 8-12 weeks after CRT</a:t>
            </a:r>
            <a:r>
              <a:rPr lang="en-US" sz="2000" dirty="0" smtClean="0">
                <a:solidFill>
                  <a:srgbClr val="000000"/>
                </a:solidFill>
              </a:rPr>
              <a:t>, a </a:t>
            </a:r>
            <a:r>
              <a:rPr lang="en-US" sz="2000" dirty="0">
                <a:solidFill>
                  <a:srgbClr val="000000"/>
                </a:solidFill>
              </a:rPr>
              <a:t>second reassessment of </a:t>
            </a:r>
            <a:r>
              <a:rPr lang="en-US" sz="2000" dirty="0" err="1">
                <a:solidFill>
                  <a:srgbClr val="000000"/>
                </a:solidFill>
              </a:rPr>
              <a:t>tumour</a:t>
            </a:r>
            <a:r>
              <a:rPr lang="en-US" sz="2000" dirty="0">
                <a:solidFill>
                  <a:srgbClr val="000000"/>
                </a:solidFill>
              </a:rPr>
              <a:t> response </a:t>
            </a:r>
            <a:r>
              <a:rPr lang="en-US" sz="2000" dirty="0" smtClean="0">
                <a:solidFill>
                  <a:srgbClr val="000000"/>
                </a:solidFill>
              </a:rPr>
              <a:t>is allowed in </a:t>
            </a:r>
            <a:r>
              <a:rPr lang="en-US" sz="2000" b="1" dirty="0" smtClean="0">
                <a:solidFill>
                  <a:srgbClr val="FF0000"/>
                </a:solidFill>
              </a:rPr>
              <a:t>another </a:t>
            </a:r>
            <a:r>
              <a:rPr lang="en-US" sz="2000" b="1" dirty="0">
                <a:solidFill>
                  <a:srgbClr val="FF0000"/>
                </a:solidFill>
              </a:rPr>
              <a:t>8-12 weeks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Most </a:t>
            </a:r>
            <a:r>
              <a:rPr lang="en-US" sz="2000" dirty="0">
                <a:solidFill>
                  <a:srgbClr val="000000"/>
                </a:solidFill>
              </a:rPr>
              <a:t>patients achieve a </a:t>
            </a:r>
            <a:r>
              <a:rPr lang="en-US" sz="2000" dirty="0" err="1">
                <a:solidFill>
                  <a:srgbClr val="000000"/>
                </a:solidFill>
              </a:rPr>
              <a:t>cCR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within 24-26 </a:t>
            </a:r>
            <a:r>
              <a:rPr lang="en-US" sz="2000" i="1" dirty="0">
                <a:solidFill>
                  <a:srgbClr val="FF0000"/>
                </a:solidFill>
              </a:rPr>
              <a:t>weeks from </a:t>
            </a:r>
            <a:r>
              <a:rPr lang="en-US" sz="2000" i="1" dirty="0" err="1">
                <a:solidFill>
                  <a:srgbClr val="FF0000"/>
                </a:solidFill>
              </a:rPr>
              <a:t>neoadjuvant</a:t>
            </a:r>
            <a:r>
              <a:rPr lang="en-US" sz="2000" i="1" dirty="0">
                <a:solidFill>
                  <a:srgbClr val="FF0000"/>
                </a:solidFill>
              </a:rPr>
              <a:t> CRT completion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allowing them </a:t>
            </a:r>
            <a:r>
              <a:rPr lang="en-US" sz="2000" dirty="0">
                <a:solidFill>
                  <a:srgbClr val="000000"/>
                </a:solidFill>
              </a:rPr>
              <a:t>to enter a surveillance </a:t>
            </a:r>
            <a:r>
              <a:rPr lang="en-US" sz="2000" dirty="0" err="1">
                <a:solidFill>
                  <a:srgbClr val="000000"/>
                </a:solidFill>
              </a:rPr>
              <a:t>programme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62074" y="6274257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 smtClean="0"/>
              <a:t>ESMO </a:t>
            </a:r>
            <a:r>
              <a:rPr lang="it-IT" altLang="it-IT" sz="1000" i="1" dirty="0" err="1" smtClean="0"/>
              <a:t>Guidelines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AnnOncol</a:t>
            </a:r>
            <a:r>
              <a:rPr lang="it-IT" altLang="it-IT" sz="1000" i="1" dirty="0" smtClean="0"/>
              <a:t>  2025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/>
              <a:t>https://doi.org/10.1016/j.annonc.2025.05.528</a:t>
            </a:r>
          </a:p>
        </p:txBody>
      </p:sp>
    </p:spTree>
    <p:extLst>
      <p:ext uri="{BB962C8B-B14F-4D97-AF65-F5344CB8AC3E}">
        <p14:creationId xmlns:p14="http://schemas.microsoft.com/office/powerpoint/2010/main" val="25519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asellaDiTesto 9"/>
          <p:cNvSpPr txBox="1">
            <a:spLocks noChangeArrowheads="1"/>
          </p:cNvSpPr>
          <p:nvPr/>
        </p:nvSpPr>
        <p:spPr bwMode="auto">
          <a:xfrm>
            <a:off x="1558925" y="6335714"/>
            <a:ext cx="9037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100" i="1"/>
              <a:t>Habr-Gama A, Int J Rad Biol Phys 2008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824039"/>
            <a:ext cx="89820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448300" y="1700214"/>
            <a:ext cx="1943100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how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manage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30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2884" y="1333134"/>
            <a:ext cx="4814938" cy="5451624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how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manage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1274885" y="1808041"/>
            <a:ext cx="444011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 altLang="it-IT" sz="2000" dirty="0" smtClean="0"/>
              <a:t>Intensive </a:t>
            </a:r>
            <a:r>
              <a:rPr lang="it-IT" altLang="it-IT" sz="2000" dirty="0" err="1" smtClean="0"/>
              <a:t>follow</a:t>
            </a:r>
            <a:r>
              <a:rPr lang="it-IT" altLang="it-IT" sz="2000" dirty="0" smtClean="0"/>
              <a:t> up: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altLang="it-IT" sz="2000" b="1" i="1" dirty="0" smtClean="0">
                <a:solidFill>
                  <a:srgbClr val="FFC000"/>
                </a:solidFill>
              </a:rPr>
              <a:t>DRE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every</a:t>
            </a:r>
            <a:r>
              <a:rPr lang="it-IT" altLang="it-IT" sz="2000" dirty="0" smtClean="0"/>
              <a:t> 3 </a:t>
            </a:r>
            <a:r>
              <a:rPr lang="it-IT" altLang="it-IT" sz="2000" dirty="0" err="1" smtClean="0"/>
              <a:t>months</a:t>
            </a:r>
            <a:r>
              <a:rPr lang="it-IT" altLang="it-IT" sz="2000" dirty="0" smtClean="0"/>
              <a:t> for 2 </a:t>
            </a:r>
            <a:r>
              <a:rPr lang="it-IT" altLang="it-IT" sz="2000" dirty="0" err="1" smtClean="0"/>
              <a:t>yrs</a:t>
            </a:r>
            <a:r>
              <a:rPr lang="it-IT" altLang="it-IT" sz="2000" dirty="0" smtClean="0"/>
              <a:t>, </a:t>
            </a:r>
            <a:r>
              <a:rPr lang="it-IT" altLang="it-IT" sz="2000" dirty="0" err="1" smtClean="0"/>
              <a:t>then</a:t>
            </a:r>
            <a:r>
              <a:rPr lang="it-IT" altLang="it-IT" sz="2000" dirty="0" smtClean="0"/>
              <a:t> </a:t>
            </a:r>
            <a:r>
              <a:rPr lang="it-IT" altLang="it-IT" sz="2000" dirty="0" err="1"/>
              <a:t>every</a:t>
            </a:r>
            <a:r>
              <a:rPr lang="it-IT" altLang="it-IT" sz="2000" dirty="0"/>
              <a:t> 6 </a:t>
            </a:r>
            <a:r>
              <a:rPr lang="it-IT" altLang="it-IT" sz="2000" dirty="0" err="1"/>
              <a:t>months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for 3 </a:t>
            </a:r>
            <a:r>
              <a:rPr lang="it-IT" altLang="it-IT" sz="2000" dirty="0" err="1" smtClean="0"/>
              <a:t>yrs</a:t>
            </a:r>
            <a:endParaRPr lang="it-IT" altLang="it-IT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altLang="it-IT" sz="2000" b="1" i="1" dirty="0" err="1" smtClean="0">
                <a:solidFill>
                  <a:srgbClr val="FFC000"/>
                </a:solidFill>
              </a:rPr>
              <a:t>Endoscopy</a:t>
            </a:r>
            <a:r>
              <a:rPr lang="it-IT" altLang="it-IT" sz="2000" dirty="0" smtClean="0"/>
              <a:t> (retto-</a:t>
            </a:r>
            <a:r>
              <a:rPr lang="it-IT" altLang="it-IT" sz="2000" dirty="0" err="1" smtClean="0"/>
              <a:t>sigmoid</a:t>
            </a:r>
            <a:r>
              <a:rPr lang="it-IT" altLang="it-IT" sz="2000" dirty="0" smtClean="0"/>
              <a:t>) </a:t>
            </a:r>
            <a:r>
              <a:rPr lang="it-IT" altLang="it-IT" sz="2000" dirty="0" err="1" smtClean="0"/>
              <a:t>every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3 </a:t>
            </a:r>
            <a:r>
              <a:rPr lang="it-IT" altLang="it-IT" sz="2000" dirty="0" err="1"/>
              <a:t>months</a:t>
            </a:r>
            <a:r>
              <a:rPr lang="it-IT" altLang="it-IT" sz="2000" dirty="0"/>
              <a:t> for 2 </a:t>
            </a:r>
            <a:r>
              <a:rPr lang="it-IT" altLang="it-IT" sz="2000" dirty="0" err="1"/>
              <a:t>yrs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then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every</a:t>
            </a:r>
            <a:r>
              <a:rPr lang="it-IT" altLang="it-IT" sz="2000" dirty="0"/>
              <a:t> 6 </a:t>
            </a:r>
            <a:r>
              <a:rPr lang="it-IT" altLang="it-IT" sz="2000" dirty="0" err="1"/>
              <a:t>months</a:t>
            </a:r>
            <a:r>
              <a:rPr lang="it-IT" altLang="it-IT" sz="2000" dirty="0"/>
              <a:t> for 3 </a:t>
            </a:r>
            <a:r>
              <a:rPr lang="it-IT" altLang="it-IT" sz="2000" dirty="0" err="1"/>
              <a:t>yrs</a:t>
            </a:r>
            <a:endParaRPr lang="it-IT" altLang="it-IT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 err="1" smtClean="0"/>
              <a:t>Biopsy</a:t>
            </a:r>
            <a:r>
              <a:rPr lang="it-IT" altLang="it-IT" sz="2000" dirty="0" smtClean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suspicion</a:t>
            </a:r>
            <a:r>
              <a:rPr lang="it-IT" altLang="it-IT" sz="2000" dirty="0"/>
              <a:t> of </a:t>
            </a:r>
            <a:r>
              <a:rPr lang="it-IT" altLang="it-IT" sz="2000" dirty="0" err="1"/>
              <a:t>regrowth</a:t>
            </a:r>
            <a:endParaRPr lang="it-IT" altLang="it-IT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altLang="it-IT" sz="2000" b="1" i="1" dirty="0" err="1" smtClean="0">
                <a:solidFill>
                  <a:srgbClr val="FFC000"/>
                </a:solidFill>
              </a:rPr>
              <a:t>Pelvic</a:t>
            </a:r>
            <a:r>
              <a:rPr lang="it-IT" altLang="it-IT" sz="2000" b="1" i="1" dirty="0" smtClean="0">
                <a:solidFill>
                  <a:srgbClr val="FFC000"/>
                </a:solidFill>
              </a:rPr>
              <a:t> MRI </a:t>
            </a:r>
            <a:r>
              <a:rPr lang="it-IT" altLang="it-IT" sz="2000" dirty="0" err="1"/>
              <a:t>every</a:t>
            </a:r>
            <a:r>
              <a:rPr lang="it-IT" altLang="it-IT" sz="2000" dirty="0"/>
              <a:t> 3 </a:t>
            </a:r>
            <a:r>
              <a:rPr lang="it-IT" altLang="it-IT" sz="2000" dirty="0" err="1"/>
              <a:t>months</a:t>
            </a:r>
            <a:r>
              <a:rPr lang="it-IT" altLang="it-IT" sz="2000" dirty="0"/>
              <a:t> for 2 </a:t>
            </a:r>
            <a:r>
              <a:rPr lang="it-IT" altLang="it-IT" sz="2000" dirty="0" err="1"/>
              <a:t>yrs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then</a:t>
            </a:r>
            <a:r>
              <a:rPr lang="it-IT" altLang="it-IT" sz="2000" dirty="0"/>
              <a:t> </a:t>
            </a:r>
            <a:r>
              <a:rPr lang="it-IT" altLang="it-IT" sz="2000" dirty="0" err="1"/>
              <a:t>every</a:t>
            </a:r>
            <a:r>
              <a:rPr lang="it-IT" altLang="it-IT" sz="2000" dirty="0"/>
              <a:t> 6 </a:t>
            </a:r>
            <a:r>
              <a:rPr lang="it-IT" altLang="it-IT" sz="2000" dirty="0" err="1"/>
              <a:t>months</a:t>
            </a:r>
            <a:r>
              <a:rPr lang="it-IT" altLang="it-IT" sz="2000" dirty="0"/>
              <a:t> for 3 </a:t>
            </a:r>
            <a:r>
              <a:rPr lang="it-IT" altLang="it-IT" sz="2000" dirty="0" err="1"/>
              <a:t>yrs</a:t>
            </a:r>
            <a:endParaRPr lang="it-IT" altLang="it-IT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altLang="it-IT" sz="2000" b="1" i="1" dirty="0" smtClean="0">
                <a:solidFill>
                  <a:srgbClr val="FFC000"/>
                </a:solidFill>
              </a:rPr>
              <a:t>TB CT </a:t>
            </a:r>
            <a:r>
              <a:rPr lang="it-IT" altLang="it-IT" sz="2000" b="1" i="1" dirty="0" err="1" smtClean="0">
                <a:solidFill>
                  <a:srgbClr val="FFC000"/>
                </a:solidFill>
              </a:rPr>
              <a:t>scan</a:t>
            </a:r>
            <a:r>
              <a:rPr lang="it-IT" altLang="it-IT" sz="2000" b="1" i="1" dirty="0" smtClean="0">
                <a:solidFill>
                  <a:srgbClr val="FFC000"/>
                </a:solidFill>
              </a:rPr>
              <a:t> </a:t>
            </a:r>
            <a:r>
              <a:rPr lang="it-IT" altLang="it-IT" sz="2000" dirty="0" err="1" smtClean="0"/>
              <a:t>every</a:t>
            </a:r>
            <a:r>
              <a:rPr lang="it-IT" altLang="it-IT" sz="2000" dirty="0" smtClean="0"/>
              <a:t> 6 </a:t>
            </a:r>
            <a:r>
              <a:rPr lang="it-IT" altLang="it-IT" sz="2000" dirty="0" err="1" smtClean="0"/>
              <a:t>months</a:t>
            </a:r>
            <a:r>
              <a:rPr lang="it-IT" altLang="it-IT" sz="2000" dirty="0" smtClean="0"/>
              <a:t> y 1, </a:t>
            </a:r>
            <a:r>
              <a:rPr lang="it-IT" altLang="it-IT" sz="2000" dirty="0" err="1" smtClean="0"/>
              <a:t>then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annually</a:t>
            </a:r>
            <a:r>
              <a:rPr lang="it-IT" altLang="it-IT" sz="2000" dirty="0" smtClean="0"/>
              <a:t> y 2-5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altLang="it-IT" sz="20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altLang="it-IT" sz="20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1278" y="6234176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 smtClean="0"/>
              <a:t>ESMO </a:t>
            </a:r>
            <a:r>
              <a:rPr lang="it-IT" altLang="it-IT" sz="1000" i="1" dirty="0" err="1" smtClean="0"/>
              <a:t>Guidelines</a:t>
            </a:r>
            <a:r>
              <a:rPr lang="it-IT" altLang="it-IT" sz="1000" i="1" dirty="0" smtClean="0"/>
              <a:t> </a:t>
            </a:r>
            <a:r>
              <a:rPr lang="it-IT" altLang="it-IT" sz="1000" i="1" dirty="0" err="1" smtClean="0"/>
              <a:t>AnnOncol</a:t>
            </a:r>
            <a:r>
              <a:rPr lang="it-IT" altLang="it-IT" sz="1000" i="1" dirty="0" smtClean="0"/>
              <a:t>  2025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 i="1" dirty="0"/>
              <a:t>https://doi.org/10.1016/j.annonc.2025.05.528</a:t>
            </a:r>
          </a:p>
        </p:txBody>
      </p:sp>
    </p:spTree>
    <p:extLst>
      <p:ext uri="{BB962C8B-B14F-4D97-AF65-F5344CB8AC3E}">
        <p14:creationId xmlns:p14="http://schemas.microsoft.com/office/powerpoint/2010/main" val="15381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855"/>
            <a:ext cx="12181749" cy="486214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 smtClean="0">
                <a:solidFill>
                  <a:srgbClr val="FFC000"/>
                </a:solidFill>
              </a:rPr>
              <a:t>Is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local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regrowth</a:t>
            </a:r>
            <a:r>
              <a:rPr lang="it-IT" b="1" dirty="0" smtClean="0">
                <a:solidFill>
                  <a:srgbClr val="FFC000"/>
                </a:solidFill>
              </a:rPr>
              <a:t> just a </a:t>
            </a:r>
            <a:r>
              <a:rPr lang="it-IT" b="1" dirty="0" err="1" smtClean="0">
                <a:solidFill>
                  <a:srgbClr val="FFC000"/>
                </a:solidFill>
              </a:rPr>
              <a:t>matter</a:t>
            </a:r>
            <a:r>
              <a:rPr lang="it-IT" b="1" dirty="0" smtClean="0">
                <a:solidFill>
                  <a:srgbClr val="FFC000"/>
                </a:solidFill>
              </a:rPr>
              <a:t> of </a:t>
            </a:r>
          </a:p>
          <a:p>
            <a:pPr algn="ctr"/>
            <a:r>
              <a:rPr lang="it-IT" b="1" dirty="0" err="1" smtClean="0">
                <a:solidFill>
                  <a:srgbClr val="FFC000"/>
                </a:solidFill>
              </a:rPr>
              <a:t>salvage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surgery</a:t>
            </a:r>
            <a:r>
              <a:rPr lang="it-IT" b="1" dirty="0" smtClean="0">
                <a:solidFill>
                  <a:srgbClr val="FFC000"/>
                </a:solidFill>
              </a:rPr>
              <a:t>? 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01762" y="6629401"/>
            <a:ext cx="2037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smtClean="0">
                <a:solidFill>
                  <a:schemeClr val="bg1"/>
                </a:solidFill>
              </a:rPr>
              <a:t>Fernandez LM, J </a:t>
            </a:r>
            <a:r>
              <a:rPr lang="it-IT" sz="1100" i="1" dirty="0" err="1" smtClean="0">
                <a:solidFill>
                  <a:schemeClr val="bg1"/>
                </a:solidFill>
              </a:rPr>
              <a:t>Clin</a:t>
            </a:r>
            <a:r>
              <a:rPr lang="it-IT" sz="1100" i="1" dirty="0" smtClean="0">
                <a:solidFill>
                  <a:schemeClr val="bg1"/>
                </a:solidFill>
              </a:rPr>
              <a:t> </a:t>
            </a:r>
            <a:r>
              <a:rPr lang="it-IT" sz="1100" i="1" dirty="0" err="1" smtClean="0">
                <a:solidFill>
                  <a:schemeClr val="bg1"/>
                </a:solidFill>
              </a:rPr>
              <a:t>Oncol</a:t>
            </a:r>
            <a:r>
              <a:rPr lang="it-IT" sz="1100" i="1" dirty="0" smtClean="0">
                <a:solidFill>
                  <a:schemeClr val="bg1"/>
                </a:solidFill>
              </a:rPr>
              <a:t> 2024</a:t>
            </a:r>
            <a:endParaRPr lang="it-IT" sz="1100" i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90600" y="1333134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dvTTc5dbea8d"/>
              </a:rPr>
              <a:t>to </a:t>
            </a:r>
            <a:r>
              <a:rPr lang="en-US" dirty="0">
                <a:latin typeface="AdvTTc5dbea8d"/>
              </a:rPr>
              <a:t>compare the risk </a:t>
            </a:r>
            <a:r>
              <a:rPr lang="en-US" dirty="0" smtClean="0">
                <a:latin typeface="AdvTTc5dbea8d"/>
              </a:rPr>
              <a:t>of DM </a:t>
            </a:r>
            <a:r>
              <a:rPr lang="en-US" dirty="0">
                <a:latin typeface="AdvTTc5dbea8d"/>
              </a:rPr>
              <a:t>between patients with LR after </a:t>
            </a:r>
            <a:r>
              <a:rPr lang="en-US" dirty="0" smtClean="0">
                <a:latin typeface="AdvTTc5dbea8d"/>
              </a:rPr>
              <a:t>W&amp;W (IWWD registry) </a:t>
            </a:r>
            <a:r>
              <a:rPr lang="en-US" dirty="0">
                <a:latin typeface="AdvTTc5dbea8d"/>
              </a:rPr>
              <a:t>and patients </a:t>
            </a:r>
            <a:r>
              <a:rPr lang="en-US" dirty="0" smtClean="0">
                <a:latin typeface="AdvTTc5dbea8d"/>
              </a:rPr>
              <a:t>with </a:t>
            </a:r>
            <a:r>
              <a:rPr lang="en-US" dirty="0" smtClean="0">
                <a:latin typeface="AdvTTc5dbea8d"/>
              </a:rPr>
              <a:t>near-</a:t>
            </a:r>
            <a:r>
              <a:rPr lang="en-US" dirty="0" err="1" smtClean="0">
                <a:latin typeface="AdvTTc5dbea8d"/>
              </a:rPr>
              <a:t>pCR</a:t>
            </a:r>
            <a:r>
              <a:rPr lang="en-US" dirty="0" smtClean="0">
                <a:latin typeface="AdvTTc5dbea8d"/>
              </a:rPr>
              <a:t> </a:t>
            </a:r>
            <a:r>
              <a:rPr lang="en-US" dirty="0">
                <a:latin typeface="AdvTTc5dbea8d"/>
              </a:rPr>
              <a:t>managed by TME at the time </a:t>
            </a:r>
            <a:r>
              <a:rPr lang="en-US" dirty="0" smtClean="0">
                <a:latin typeface="AdvTTc5dbea8d"/>
              </a:rPr>
              <a:t>of </a:t>
            </a:r>
            <a:r>
              <a:rPr lang="it-IT" dirty="0" err="1" smtClean="0">
                <a:latin typeface="AdvTTc5dbea8d"/>
              </a:rPr>
              <a:t>reassessment</a:t>
            </a:r>
            <a:r>
              <a:rPr lang="it-IT" dirty="0" smtClean="0">
                <a:latin typeface="AdvTTc5dbea8d"/>
              </a:rPr>
              <a:t> </a:t>
            </a:r>
            <a:r>
              <a:rPr lang="it-IT" dirty="0">
                <a:latin typeface="AdvTTc5dbea8d"/>
              </a:rPr>
              <a:t>of </a:t>
            </a:r>
            <a:r>
              <a:rPr lang="it-IT" dirty="0" err="1" smtClean="0">
                <a:latin typeface="AdvTTc5dbea8d"/>
              </a:rPr>
              <a:t>response</a:t>
            </a:r>
            <a:r>
              <a:rPr lang="it-IT" dirty="0" smtClean="0">
                <a:latin typeface="AdvTTc5dbea8d"/>
              </a:rPr>
              <a:t> (Spanish </a:t>
            </a:r>
            <a:r>
              <a:rPr lang="it-IT" dirty="0" err="1" smtClean="0">
                <a:latin typeface="AdvTTc5dbea8d"/>
              </a:rPr>
              <a:t>registry</a:t>
            </a:r>
            <a:r>
              <a:rPr lang="it-IT" dirty="0" smtClean="0">
                <a:latin typeface="AdvTTc5dbea8d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4080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conclusions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= </a:t>
            </a:r>
            <a:r>
              <a:rPr lang="it-IT" dirty="0" err="1" smtClean="0"/>
              <a:t>multimodality</a:t>
            </a:r>
            <a:r>
              <a:rPr lang="it-IT" dirty="0" smtClean="0"/>
              <a:t> treatment (TNT-</a:t>
            </a:r>
            <a:r>
              <a:rPr lang="it-IT" dirty="0" err="1" smtClean="0"/>
              <a:t>consolidation</a:t>
            </a:r>
            <a:r>
              <a:rPr lang="it-IT" dirty="0" smtClean="0"/>
              <a:t>); ICI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assess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= MRI + </a:t>
            </a:r>
            <a:r>
              <a:rPr lang="it-IT" dirty="0" err="1" smtClean="0"/>
              <a:t>endoscopy</a:t>
            </a:r>
            <a:r>
              <a:rPr lang="it-IT" dirty="0" smtClean="0"/>
              <a:t>/DRE (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?)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manage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= intensive </a:t>
            </a:r>
            <a:r>
              <a:rPr lang="it-IT" dirty="0" err="1" smtClean="0"/>
              <a:t>follow</a:t>
            </a:r>
            <a:r>
              <a:rPr lang="it-IT" dirty="0" smtClean="0"/>
              <a:t> up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 dirty="0" smtClean="0"/>
              <a:t>The future: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cCR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cCR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Standardize</a:t>
            </a:r>
            <a:r>
              <a:rPr lang="it-IT" dirty="0" smtClean="0"/>
              <a:t> </a:t>
            </a:r>
            <a:r>
              <a:rPr lang="it-IT" dirty="0" err="1" smtClean="0"/>
              <a:t>cCR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Refine</a:t>
            </a:r>
            <a:r>
              <a:rPr lang="it-IT" dirty="0" smtClean="0"/>
              <a:t> </a:t>
            </a:r>
            <a:r>
              <a:rPr lang="it-IT" dirty="0" err="1" smtClean="0"/>
              <a:t>prognostic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 for W&amp;W </a:t>
            </a:r>
            <a:r>
              <a:rPr lang="it-IT" dirty="0" err="1" smtClean="0"/>
              <a:t>approach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96899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TNT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049585" y="1493390"/>
          <a:ext cx="7402146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201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2063145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940777">
                  <a:extLst>
                    <a:ext uri="{9D8B030D-6E8A-4147-A177-3AD203B41FA5}">
                      <a16:colId xmlns:a16="http://schemas.microsoft.com/office/drawing/2014/main" val="1695609105"/>
                    </a:ext>
                  </a:extLst>
                </a:gridCol>
                <a:gridCol w="1538654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1635369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trial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Neoadj</a:t>
                      </a:r>
                      <a:r>
                        <a:rPr lang="it-IT" sz="1000" dirty="0" smtClean="0"/>
                        <a:t> </a:t>
                      </a:r>
                      <a:r>
                        <a:rPr lang="it-IT" sz="1000" dirty="0" err="1" smtClean="0"/>
                        <a:t>Treat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cCR</a:t>
                      </a:r>
                      <a:r>
                        <a:rPr lang="it-IT" sz="1000" dirty="0" smtClean="0"/>
                        <a:t> (%)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NOM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err="1" smtClean="0"/>
                        <a:t>pCR</a:t>
                      </a:r>
                      <a:r>
                        <a:rPr lang="it-IT" sz="1000" dirty="0" smtClean="0"/>
                        <a:t> (%)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STAR</a:t>
                      </a:r>
                      <a:r>
                        <a:rPr lang="it-IT" sz="1000" baseline="30000" dirty="0" smtClean="0"/>
                        <a:t>1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no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Surgery </a:t>
                      </a:r>
                      <a:r>
                        <a:rPr lang="it-IT" sz="1000" dirty="0" err="1" smtClean="0"/>
                        <a:t>mandatory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16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78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16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6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ACCORD</a:t>
                      </a:r>
                      <a:r>
                        <a:rPr lang="it-IT" sz="1000" baseline="30000" dirty="0" smtClean="0"/>
                        <a:t>2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no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14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79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19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0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NSABP</a:t>
                      </a:r>
                      <a:r>
                        <a:rPr lang="it-IT" sz="1000" baseline="30000" dirty="0" smtClean="0"/>
                        <a:t>3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no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17,8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76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19,5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17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German</a:t>
                      </a:r>
                      <a:r>
                        <a:rPr lang="it-IT" sz="1000" baseline="30000" dirty="0" smtClean="0"/>
                        <a:t>4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no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13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61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17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3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aseline="0" dirty="0" smtClean="0"/>
                        <a:t>PETACC6</a:t>
                      </a:r>
                      <a:r>
                        <a:rPr lang="it-IT" sz="1000" baseline="30000" dirty="0" smtClean="0"/>
                        <a:t>5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no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11,6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97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</a:t>
                      </a:r>
                      <a:r>
                        <a:rPr lang="it-IT" sz="1000" dirty="0" err="1" smtClean="0"/>
                        <a:t>Oxali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14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64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CAO/ARO/AIO-12</a:t>
                      </a:r>
                      <a:r>
                        <a:rPr lang="it-IT" sz="10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TNT-</a:t>
                      </a:r>
                      <a:r>
                        <a:rPr lang="it-IT" sz="1000" dirty="0" err="1" smtClean="0"/>
                        <a:t>induction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3,8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– 3,8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17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TNT- </a:t>
                      </a:r>
                      <a:r>
                        <a:rPr lang="it-IT" sz="1000" dirty="0" err="1" smtClean="0"/>
                        <a:t>consolidation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2,7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– 2,7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25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aseline="0" dirty="0" smtClean="0"/>
                        <a:t>RAPIDO</a:t>
                      </a:r>
                      <a:r>
                        <a:rPr lang="it-IT" sz="1000" baseline="30000" dirty="0" smtClean="0"/>
                        <a:t>7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– 2,4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14,3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TNT – </a:t>
                      </a:r>
                      <a:r>
                        <a:rPr lang="it-IT" sz="1000" dirty="0" err="1" smtClean="0"/>
                        <a:t>consolidation</a:t>
                      </a:r>
                      <a:r>
                        <a:rPr lang="it-IT" sz="1000" dirty="0" smtClean="0"/>
                        <a:t> (+ short)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– 3,0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28,4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aseline="0" dirty="0" smtClean="0"/>
                        <a:t>PRODIGE</a:t>
                      </a:r>
                      <a:r>
                        <a:rPr lang="it-IT" sz="1000" baseline="30000" dirty="0" smtClean="0"/>
                        <a:t>8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12,1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TNT – </a:t>
                      </a:r>
                      <a:r>
                        <a:rPr lang="it-IT" sz="1000" dirty="0" err="1" smtClean="0"/>
                        <a:t>induction</a:t>
                      </a:r>
                      <a:r>
                        <a:rPr lang="it-IT" sz="1000" dirty="0" smtClean="0"/>
                        <a:t> (+ CTRT)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-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Surgery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mandatory</a:t>
                      </a: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27,8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2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aseline="0" dirty="0" smtClean="0"/>
                        <a:t>OPRA</a:t>
                      </a:r>
                      <a:r>
                        <a:rPr lang="it-IT" sz="1000" baseline="30000" dirty="0" smtClean="0"/>
                        <a:t>9</a:t>
                      </a:r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+ </a:t>
                      </a:r>
                      <a:r>
                        <a:rPr lang="it-IT" sz="1000" dirty="0" err="1" smtClean="0"/>
                        <a:t>consolidation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76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5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/>
                        <a:t>CTRT + </a:t>
                      </a:r>
                      <a:r>
                        <a:rPr lang="it-IT" sz="1000" dirty="0" err="1" smtClean="0"/>
                        <a:t>induction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/>
                        <a:t>71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349236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1403350" y="6494463"/>
            <a:ext cx="103412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 smtClean="0"/>
              <a:t>1Aschele </a:t>
            </a:r>
            <a:r>
              <a:rPr lang="it-IT" altLang="it-IT" sz="800" i="1" dirty="0"/>
              <a:t>C, JCO 2011; </a:t>
            </a:r>
            <a:r>
              <a:rPr lang="it-IT" altLang="it-IT" sz="800" i="1" dirty="0" smtClean="0"/>
              <a:t>2Gerard </a:t>
            </a:r>
            <a:r>
              <a:rPr lang="it-IT" altLang="it-IT" sz="800" i="1" dirty="0"/>
              <a:t>JP, JCO 2010 &amp; JCO 2012; </a:t>
            </a:r>
            <a:r>
              <a:rPr lang="it-IT" altLang="it-IT" sz="800" i="1" dirty="0" smtClean="0"/>
              <a:t>3O’Connell </a:t>
            </a:r>
            <a:r>
              <a:rPr lang="it-IT" altLang="it-IT" sz="800" i="1" dirty="0"/>
              <a:t>MJ, JCO </a:t>
            </a:r>
            <a:r>
              <a:rPr lang="it-IT" altLang="it-IT" sz="800" i="1" dirty="0" smtClean="0"/>
              <a:t>2014; 4Roedel C, Lancet </a:t>
            </a:r>
            <a:r>
              <a:rPr lang="it-IT" altLang="it-IT" sz="800" i="1" dirty="0" err="1" smtClean="0"/>
              <a:t>Oncol</a:t>
            </a:r>
            <a:r>
              <a:rPr lang="it-IT" altLang="it-IT" sz="800" i="1" dirty="0" smtClean="0"/>
              <a:t> 2012;5Schmoll J; 6Fokas E, JCO 2019; 7Bahadoer RR,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2020; 8Conroy T,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2021;  </a:t>
            </a:r>
            <a:endParaRPr lang="it-IT" altLang="it-IT" sz="800" i="1" dirty="0"/>
          </a:p>
        </p:txBody>
      </p:sp>
    </p:spTree>
    <p:extLst>
      <p:ext uri="{BB962C8B-B14F-4D97-AF65-F5344CB8AC3E}">
        <p14:creationId xmlns:p14="http://schemas.microsoft.com/office/powerpoint/2010/main" val="9827694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immunotherapy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97392" y="6570559"/>
            <a:ext cx="2595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/>
              <a:t>Petrelli F et al, </a:t>
            </a:r>
            <a:r>
              <a:rPr lang="it-IT" sz="1000" i="1" dirty="0" err="1" smtClean="0"/>
              <a:t>Crit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Rev</a:t>
            </a:r>
            <a:r>
              <a:rPr lang="it-IT" sz="1000" i="1" dirty="0" smtClean="0"/>
              <a:t> in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/</a:t>
            </a:r>
            <a:r>
              <a:rPr lang="it-IT" sz="1000" i="1" dirty="0" err="1" smtClean="0"/>
              <a:t>hematol</a:t>
            </a:r>
            <a:r>
              <a:rPr lang="it-IT" sz="1000" i="1" dirty="0" smtClean="0"/>
              <a:t> 2025</a:t>
            </a:r>
            <a:endParaRPr lang="it-IT" sz="10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36" y="1333134"/>
            <a:ext cx="8765419" cy="49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372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TNT</a:t>
            </a:r>
            <a:endParaRPr lang="it-IT" b="1" dirty="0">
              <a:solidFill>
                <a:srgbClr val="FFC0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990601" y="1493390"/>
          <a:ext cx="10515602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5320">
                  <a:extLst>
                    <a:ext uri="{9D8B030D-6E8A-4147-A177-3AD203B41FA5}">
                      <a16:colId xmlns:a16="http://schemas.microsoft.com/office/drawing/2014/main" val="3539695134"/>
                    </a:ext>
                  </a:extLst>
                </a:gridCol>
                <a:gridCol w="2237026">
                  <a:extLst>
                    <a:ext uri="{9D8B030D-6E8A-4147-A177-3AD203B41FA5}">
                      <a16:colId xmlns:a16="http://schemas.microsoft.com/office/drawing/2014/main" val="335057249"/>
                    </a:ext>
                  </a:extLst>
                </a:gridCol>
                <a:gridCol w="685286">
                  <a:extLst>
                    <a:ext uri="{9D8B030D-6E8A-4147-A177-3AD203B41FA5}">
                      <a16:colId xmlns:a16="http://schemas.microsoft.com/office/drawing/2014/main" val="1528210867"/>
                    </a:ext>
                  </a:extLst>
                </a:gridCol>
                <a:gridCol w="1094883">
                  <a:extLst>
                    <a:ext uri="{9D8B030D-6E8A-4147-A177-3AD203B41FA5}">
                      <a16:colId xmlns:a16="http://schemas.microsoft.com/office/drawing/2014/main" val="1031290211"/>
                    </a:ext>
                  </a:extLst>
                </a:gridCol>
                <a:gridCol w="1094883">
                  <a:extLst>
                    <a:ext uri="{9D8B030D-6E8A-4147-A177-3AD203B41FA5}">
                      <a16:colId xmlns:a16="http://schemas.microsoft.com/office/drawing/2014/main" val="1695609105"/>
                    </a:ext>
                  </a:extLst>
                </a:gridCol>
                <a:gridCol w="1986354">
                  <a:extLst>
                    <a:ext uri="{9D8B030D-6E8A-4147-A177-3AD203B41FA5}">
                      <a16:colId xmlns:a16="http://schemas.microsoft.com/office/drawing/2014/main" val="2641893951"/>
                    </a:ext>
                  </a:extLst>
                </a:gridCol>
                <a:gridCol w="713582">
                  <a:extLst>
                    <a:ext uri="{9D8B030D-6E8A-4147-A177-3AD203B41FA5}">
                      <a16:colId xmlns:a16="http://schemas.microsoft.com/office/drawing/2014/main" val="876213275"/>
                    </a:ext>
                  </a:extLst>
                </a:gridCol>
                <a:gridCol w="1338268">
                  <a:extLst>
                    <a:ext uri="{9D8B030D-6E8A-4147-A177-3AD203B41FA5}">
                      <a16:colId xmlns:a16="http://schemas.microsoft.com/office/drawing/2014/main" val="1892640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trial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Neoadj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Treat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N. </a:t>
                      </a:r>
                      <a:r>
                        <a:rPr lang="it-IT" sz="1400" dirty="0" err="1" smtClean="0">
                          <a:latin typeface="+mn-lt"/>
                        </a:rPr>
                        <a:t>pts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>
                          <a:latin typeface="+mn-lt"/>
                        </a:rPr>
                        <a:t>Primart</a:t>
                      </a:r>
                      <a:r>
                        <a:rPr lang="it-IT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err="1" smtClean="0">
                          <a:latin typeface="+mn-lt"/>
                        </a:rPr>
                        <a:t>aim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cCR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NOM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pCR</a:t>
                      </a:r>
                      <a:r>
                        <a:rPr lang="it-IT" sz="1400" dirty="0" smtClean="0"/>
                        <a:t> (%)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Organ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preservation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at</a:t>
                      </a:r>
                      <a:r>
                        <a:rPr lang="it-IT" sz="1400" dirty="0" smtClean="0"/>
                        <a:t> 3 </a:t>
                      </a:r>
                      <a:r>
                        <a:rPr lang="it-IT" sz="1400" dirty="0" err="1" smtClean="0"/>
                        <a:t>yrs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8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u="none" strike="noStrike" kern="1200" baseline="0" dirty="0" smtClean="0"/>
                        <a:t>CAO/ARO/AIO-12</a:t>
                      </a:r>
                      <a:r>
                        <a:rPr lang="it-IT" sz="1400" u="none" strike="noStrike" kern="1200" baseline="30000" dirty="0" smtClean="0"/>
                        <a:t>1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</a:t>
                      </a:r>
                      <a:r>
                        <a:rPr lang="it-IT" sz="1400" dirty="0" err="1" smtClean="0"/>
                        <a:t>induction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– 3,8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48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TNT- </a:t>
                      </a:r>
                      <a:r>
                        <a:rPr lang="it-IT" sz="1400" dirty="0" err="1" smtClean="0"/>
                        <a:t>consolidation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– 2,7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03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RAPIDO</a:t>
                      </a:r>
                      <a:r>
                        <a:rPr lang="it-IT" sz="1400" baseline="30000" dirty="0" smtClean="0"/>
                        <a:t>2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– 2,4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14,3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77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– 3,0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28,4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64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PRODIGE</a:t>
                      </a:r>
                      <a:r>
                        <a:rPr lang="it-IT" sz="1400" baseline="30000" dirty="0" smtClean="0"/>
                        <a:t>3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12,1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12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induction</a:t>
                      </a:r>
                      <a:r>
                        <a:rPr lang="it-IT" sz="1400" dirty="0" smtClean="0"/>
                        <a:t> (+ CTRT)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29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STELLAR</a:t>
                      </a:r>
                      <a:r>
                        <a:rPr lang="it-IT" sz="1400" baseline="30000" dirty="0" smtClean="0">
                          <a:latin typeface="+mn-lt"/>
                        </a:rPr>
                        <a:t>4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CTRT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+mn-lt"/>
                        </a:rPr>
                        <a:t>4,4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12,3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1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TNT – </a:t>
                      </a:r>
                      <a:r>
                        <a:rPr lang="it-IT" sz="1400" dirty="0" err="1" smtClean="0"/>
                        <a:t>consolidation</a:t>
                      </a:r>
                      <a:r>
                        <a:rPr lang="it-IT" sz="1400" dirty="0" smtClean="0"/>
                        <a:t> (+ </a:t>
                      </a:r>
                      <a:r>
                        <a:rPr lang="it-IT" sz="1400" dirty="0" err="1" smtClean="0"/>
                        <a:t>shortRT</a:t>
                      </a:r>
                      <a:r>
                        <a:rPr lang="it-IT" sz="1400" dirty="0" smtClean="0"/>
                        <a:t>)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11,1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Surgery </a:t>
                      </a:r>
                      <a:r>
                        <a:rPr kumimoji="0" lang="it-IT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mandatory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21,8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3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dirty="0" smtClean="0">
                          <a:latin typeface="+mn-lt"/>
                        </a:rPr>
                        <a:t>POLISH</a:t>
                      </a:r>
                      <a:r>
                        <a:rPr lang="it-IT" sz="1400" baseline="30000" dirty="0" smtClean="0">
                          <a:latin typeface="+mn-lt"/>
                        </a:rPr>
                        <a:t>5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05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aseline="0" smtClean="0"/>
                        <a:t>OPRA</a:t>
                      </a:r>
                      <a:r>
                        <a:rPr lang="it-IT" sz="1400" baseline="30000" dirty="0" smtClean="0"/>
                        <a:t>6</a:t>
                      </a:r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 + </a:t>
                      </a:r>
                      <a:r>
                        <a:rPr lang="it-IT" sz="1400" dirty="0" err="1" smtClean="0"/>
                        <a:t>consolidation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44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76%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53%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57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aseline="300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CTRT + </a:t>
                      </a:r>
                      <a:r>
                        <a:rPr lang="it-IT" sz="1400" dirty="0" err="1" smtClean="0"/>
                        <a:t>induction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n-lt"/>
                        </a:rPr>
                        <a:t>56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71%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41%</a:t>
                      </a:r>
                      <a:endParaRPr lang="it-IT" sz="14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49236"/>
                  </a:ext>
                </a:extLst>
              </a:tr>
            </a:tbl>
          </a:graphicData>
        </a:graphic>
      </p:graphicFrame>
      <p:sp>
        <p:nvSpPr>
          <p:cNvPr id="4" name="CasellaDiTesto 20"/>
          <p:cNvSpPr txBox="1">
            <a:spLocks noChangeArrowheads="1"/>
          </p:cNvSpPr>
          <p:nvPr/>
        </p:nvSpPr>
        <p:spPr bwMode="auto">
          <a:xfrm>
            <a:off x="2602209" y="6512047"/>
            <a:ext cx="82654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baseline="30000" dirty="0"/>
              <a:t>1</a:t>
            </a:r>
            <a:r>
              <a:rPr lang="it-IT" altLang="it-IT" sz="800" i="1" dirty="0" smtClean="0"/>
              <a:t>Fokas E, JCO 2019; </a:t>
            </a:r>
            <a:r>
              <a:rPr lang="it-IT" altLang="it-IT" sz="800" i="1" baseline="30000" dirty="0" smtClean="0"/>
              <a:t>2</a:t>
            </a:r>
            <a:r>
              <a:rPr lang="it-IT" altLang="it-IT" sz="800" i="1" dirty="0" smtClean="0"/>
              <a:t>Bahadoer RR,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2020; </a:t>
            </a:r>
            <a:r>
              <a:rPr lang="it-IT" altLang="it-IT" sz="800" i="1" baseline="30000" dirty="0" smtClean="0"/>
              <a:t>3</a:t>
            </a:r>
            <a:r>
              <a:rPr lang="it-IT" altLang="it-IT" sz="800" i="1" dirty="0" smtClean="0"/>
              <a:t>Conroy T, </a:t>
            </a:r>
            <a:r>
              <a:rPr lang="it-IT" altLang="it-IT" sz="800" i="1" dirty="0" err="1" smtClean="0"/>
              <a:t>LancetOncol</a:t>
            </a:r>
            <a:r>
              <a:rPr lang="it-IT" altLang="it-IT" sz="800" i="1" dirty="0" smtClean="0"/>
              <a:t> 2021; </a:t>
            </a:r>
            <a:r>
              <a:rPr lang="it-IT" altLang="it-IT" sz="800" i="1" baseline="30000" dirty="0" smtClean="0"/>
              <a:t>4</a:t>
            </a:r>
            <a:r>
              <a:rPr lang="it-IT" altLang="it-IT" sz="800" i="1" dirty="0" smtClean="0"/>
              <a:t>Garcia-Aguilar J, JCO 2022; </a:t>
            </a:r>
            <a:r>
              <a:rPr lang="it-IT" altLang="it-IT" sz="800" i="1" baseline="30000" dirty="0"/>
              <a:t>5</a:t>
            </a:r>
            <a:r>
              <a:rPr lang="it-IT" altLang="it-IT" sz="800" i="1" dirty="0" smtClean="0"/>
              <a:t>Jin J, JCO 2022; </a:t>
            </a:r>
            <a:r>
              <a:rPr lang="it-IT" altLang="it-IT" sz="800" i="1" baseline="30000" dirty="0"/>
              <a:t>6</a:t>
            </a:r>
            <a:r>
              <a:rPr lang="it-IT" altLang="it-IT" sz="800" i="1" dirty="0" smtClean="0"/>
              <a:t>Thompson HM, JAMA network 2024 </a:t>
            </a:r>
            <a:endParaRPr lang="it-IT" altLang="it-IT" sz="800" i="1" dirty="0"/>
          </a:p>
        </p:txBody>
      </p:sp>
    </p:spTree>
    <p:extLst>
      <p:ext uri="{BB962C8B-B14F-4D97-AF65-F5344CB8AC3E}">
        <p14:creationId xmlns:p14="http://schemas.microsoft.com/office/powerpoint/2010/main" val="20872084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844676"/>
            <a:ext cx="90487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CTRT or TNT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98" y="-8749"/>
            <a:ext cx="6091853" cy="68782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406" y="3638195"/>
            <a:ext cx="4151970" cy="3481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812" y="3986342"/>
            <a:ext cx="3353158" cy="386342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2989388" y="4179513"/>
            <a:ext cx="1793630" cy="17145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4950070" y="298939"/>
            <a:ext cx="2101361" cy="2286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809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547446"/>
            <a:ext cx="5656177" cy="53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sellaDiTesto 4"/>
          <p:cNvSpPr txBox="1">
            <a:spLocks noChangeArrowheads="1"/>
          </p:cNvSpPr>
          <p:nvPr/>
        </p:nvSpPr>
        <p:spPr bwMode="auto">
          <a:xfrm>
            <a:off x="7668725" y="3971741"/>
            <a:ext cx="131959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4% (vs 6%)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HR 0.78, p=0.56 </a:t>
            </a:r>
            <a:endParaRPr lang="it-IT" altLang="it-IT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CTRT or TNT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34508" y="2998177"/>
            <a:ext cx="6330461" cy="844061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71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8968643" y="6479565"/>
            <a:ext cx="2948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err="1"/>
              <a:t>Fokas</a:t>
            </a:r>
            <a:r>
              <a:rPr lang="it-IT" altLang="it-IT" sz="1000" i="1" dirty="0"/>
              <a:t> E, J </a:t>
            </a:r>
            <a:r>
              <a:rPr lang="it-IT" altLang="it-IT" sz="1000" i="1" dirty="0" err="1"/>
              <a:t>Clin</a:t>
            </a:r>
            <a:r>
              <a:rPr lang="it-IT" altLang="it-IT" sz="1000" i="1" dirty="0"/>
              <a:t> </a:t>
            </a:r>
            <a:r>
              <a:rPr lang="it-IT" altLang="it-IT" sz="1000" i="1" dirty="0" err="1"/>
              <a:t>Oncol</a:t>
            </a:r>
            <a:r>
              <a:rPr lang="it-IT" altLang="it-IT" sz="1000" i="1" dirty="0"/>
              <a:t>  </a:t>
            </a:r>
            <a:r>
              <a:rPr lang="it-IT" altLang="it-IT" sz="1000" i="1" dirty="0" smtClean="0"/>
              <a:t>2019 &amp; JAMA </a:t>
            </a:r>
            <a:r>
              <a:rPr lang="it-IT" altLang="it-IT" sz="1000" i="1" dirty="0" err="1" smtClean="0"/>
              <a:t>Oncol</a:t>
            </a:r>
            <a:r>
              <a:rPr lang="it-IT" altLang="it-IT" sz="1000" i="1" dirty="0" smtClean="0"/>
              <a:t> 2021</a:t>
            </a:r>
            <a:endParaRPr lang="it-IT" altLang="it-IT" sz="1000" i="1" dirty="0"/>
          </a:p>
        </p:txBody>
      </p:sp>
      <p:pic>
        <p:nvPicPr>
          <p:cNvPr id="72709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3" y="253161"/>
            <a:ext cx="4871854" cy="188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8198" y="320432"/>
            <a:ext cx="34575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Eligible pts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≤ 12 cm above the anal verge (</a:t>
            </a:r>
            <a:r>
              <a:rPr lang="en-US" sz="1200" dirty="0" err="1"/>
              <a:t>rectoscopy</a:t>
            </a:r>
            <a:r>
              <a:rPr lang="en-US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any of the following criteria at MRI: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cT3 &lt; 6 cm from anal verge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cT3 (6 to 12 cm) with spread into the </a:t>
            </a:r>
            <a:r>
              <a:rPr lang="en-US" sz="1200" dirty="0" err="1"/>
              <a:t>mesorectal</a:t>
            </a:r>
            <a:r>
              <a:rPr lang="en-US" sz="1200" dirty="0"/>
              <a:t> fat &gt; 5 mm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cT4 tumors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lymph node involvement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EUS used when MRI </a:t>
            </a:r>
            <a:r>
              <a:rPr lang="it-IT" sz="1200" dirty="0"/>
              <a:t>inconclusive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36" y="2312378"/>
            <a:ext cx="7924983" cy="22143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57" y="4611514"/>
            <a:ext cx="7924984" cy="2228902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/>
          </p:nvPr>
        </p:nvGraphicFramePr>
        <p:xfrm>
          <a:off x="8546121" y="498645"/>
          <a:ext cx="3534509" cy="1270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760">
                  <a:extLst>
                    <a:ext uri="{9D8B030D-6E8A-4147-A177-3AD203B41FA5}">
                      <a16:colId xmlns:a16="http://schemas.microsoft.com/office/drawing/2014/main" val="2546453030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2737422458"/>
                    </a:ext>
                  </a:extLst>
                </a:gridCol>
                <a:gridCol w="986329">
                  <a:extLst>
                    <a:ext uri="{9D8B030D-6E8A-4147-A177-3AD203B41FA5}">
                      <a16:colId xmlns:a16="http://schemas.microsoft.com/office/drawing/2014/main" val="1642117298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012944262"/>
                    </a:ext>
                  </a:extLst>
                </a:gridCol>
              </a:tblGrid>
              <a:tr h="40676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156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17%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37%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22%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extLst>
                  <a:ext uri="{0D108BD9-81ED-4DB2-BD59-A6C34878D82A}">
                    <a16:rowId xmlns:a16="http://schemas.microsoft.com/office/drawing/2014/main" val="778939997"/>
                  </a:ext>
                </a:extLst>
              </a:tr>
              <a:tr h="43981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N. </a:t>
                      </a:r>
                      <a:r>
                        <a:rPr lang="it-IT" sz="1200" dirty="0" err="1" smtClean="0"/>
                        <a:t>pts</a:t>
                      </a:r>
                      <a:endParaRPr lang="it-IT" sz="1200" dirty="0"/>
                    </a:p>
                  </a:txBody>
                  <a:tcPr marL="91444" marR="91444" marT="45752" marB="4575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pCR</a:t>
                      </a:r>
                      <a:endParaRPr lang="it-IT" sz="1200" dirty="0"/>
                    </a:p>
                  </a:txBody>
                  <a:tcPr marL="91444" marR="91444" marT="45752" marB="4575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 3-4 </a:t>
                      </a:r>
                      <a:r>
                        <a:rPr lang="it-IT" sz="1200" dirty="0" err="1" smtClean="0"/>
                        <a:t>tox</a:t>
                      </a:r>
                      <a:r>
                        <a:rPr lang="it-IT" sz="1200" dirty="0" smtClean="0"/>
                        <a:t> </a:t>
                      </a:r>
                    </a:p>
                    <a:p>
                      <a:pPr algn="ctr"/>
                      <a:r>
                        <a:rPr lang="it-IT" sz="1200" dirty="0" smtClean="0"/>
                        <a:t>CT-RT</a:t>
                      </a:r>
                      <a:endParaRPr lang="it-IT" sz="1200" dirty="0"/>
                    </a:p>
                  </a:txBody>
                  <a:tcPr marL="91444" marR="91444" marT="45752" marB="45752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G 3-4 </a:t>
                      </a:r>
                      <a:r>
                        <a:rPr lang="it-IT" sz="1200" dirty="0" err="1" smtClean="0"/>
                        <a:t>tox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ChT</a:t>
                      </a:r>
                      <a:endParaRPr lang="it-IT" sz="1200" dirty="0"/>
                    </a:p>
                  </a:txBody>
                  <a:tcPr marL="91444" marR="91444" marT="45752" marB="45752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10009"/>
                  </a:ext>
                </a:extLst>
              </a:tr>
              <a:tr h="40676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150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FF0000"/>
                          </a:solidFill>
                        </a:rPr>
                        <a:t>25%</a:t>
                      </a:r>
                      <a:endParaRPr lang="it-IT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27%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22%</a:t>
                      </a:r>
                      <a:endParaRPr lang="it-IT" sz="1200" dirty="0"/>
                    </a:p>
                  </a:txBody>
                  <a:tcPr marL="91444" marR="91444" marT="45752" marB="45752"/>
                </a:tc>
                <a:extLst>
                  <a:ext uri="{0D108BD9-81ED-4DB2-BD59-A6C34878D82A}">
                    <a16:rowId xmlns:a16="http://schemas.microsoft.com/office/drawing/2014/main" val="519968713"/>
                  </a:ext>
                </a:extLst>
              </a:tr>
            </a:tbl>
          </a:graphicData>
        </a:graphic>
      </p:graphicFrame>
      <p:cxnSp>
        <p:nvCxnSpPr>
          <p:cNvPr id="8" name="Connettore 2 7"/>
          <p:cNvCxnSpPr/>
          <p:nvPr/>
        </p:nvCxnSpPr>
        <p:spPr>
          <a:xfrm>
            <a:off x="9733085" y="1769435"/>
            <a:ext cx="8792" cy="843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546121" y="2613368"/>
            <a:ext cx="2811125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CTRT </a:t>
            </a:r>
            <a:r>
              <a:rPr lang="it-IT" dirty="0" err="1" smtClean="0"/>
              <a:t>followed</a:t>
            </a:r>
            <a:r>
              <a:rPr lang="it-IT" dirty="0" smtClean="0"/>
              <a:t> by </a:t>
            </a:r>
            <a:r>
              <a:rPr lang="it-IT" dirty="0" err="1" smtClean="0"/>
              <a:t>chemotherapy</a:t>
            </a:r>
            <a:r>
              <a:rPr lang="it-IT" dirty="0" smtClean="0"/>
              <a:t> </a:t>
            </a:r>
            <a:r>
              <a:rPr lang="it-IT" dirty="0" err="1" smtClean="0"/>
              <a:t>resulted</a:t>
            </a:r>
            <a:r>
              <a:rPr lang="it-IT" dirty="0" smtClean="0"/>
              <a:t> in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pCR</a:t>
            </a:r>
            <a:r>
              <a:rPr lang="it-IT" dirty="0" smtClean="0"/>
              <a:t> -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compromising</a:t>
            </a:r>
            <a:r>
              <a:rPr lang="it-IT" dirty="0" smtClean="0"/>
              <a:t> DFS, </a:t>
            </a:r>
            <a:r>
              <a:rPr lang="it-IT" dirty="0" err="1" smtClean="0"/>
              <a:t>QoL</a:t>
            </a:r>
            <a:r>
              <a:rPr lang="it-IT" dirty="0" smtClean="0"/>
              <a:t>, </a:t>
            </a:r>
            <a:r>
              <a:rPr lang="it-IT" dirty="0" err="1" smtClean="0"/>
              <a:t>toxicity</a:t>
            </a:r>
            <a:r>
              <a:rPr lang="it-IT" dirty="0" smtClean="0"/>
              <a:t> – </a:t>
            </a:r>
            <a:r>
              <a:rPr lang="it-IT" dirty="0" err="1" smtClean="0"/>
              <a:t>thus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preferred</a:t>
            </a:r>
            <a:r>
              <a:rPr lang="it-IT" dirty="0" smtClean="0"/>
              <a:t> TNT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organ</a:t>
            </a:r>
            <a:r>
              <a:rPr lang="it-IT" dirty="0" smtClean="0"/>
              <a:t> </a:t>
            </a:r>
            <a:r>
              <a:rPr lang="it-IT" dirty="0" err="1" smtClean="0"/>
              <a:t>preservation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priority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7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" y="80290"/>
            <a:ext cx="4598378" cy="258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524" y="80290"/>
            <a:ext cx="7081220" cy="27652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744" y="3122380"/>
            <a:ext cx="6952000" cy="272652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17" y="3587262"/>
            <a:ext cx="3489574" cy="3066799"/>
          </a:xfrm>
          <a:prstGeom prst="rect">
            <a:avLst/>
          </a:prstGeom>
        </p:spPr>
      </p:pic>
      <p:sp>
        <p:nvSpPr>
          <p:cNvPr id="7" name="Parentesi graffa chiusa 6"/>
          <p:cNvSpPr/>
          <p:nvPr/>
        </p:nvSpPr>
        <p:spPr>
          <a:xfrm>
            <a:off x="4431323" y="685800"/>
            <a:ext cx="237394" cy="914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3666392" y="1608150"/>
            <a:ext cx="800100" cy="1081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891157" y="2689604"/>
            <a:ext cx="114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71% INCT</a:t>
            </a:r>
          </a:p>
          <a:p>
            <a:r>
              <a:rPr lang="it-IT" dirty="0" smtClean="0"/>
              <a:t>76% CNCT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2091057" y="3333268"/>
            <a:ext cx="800100" cy="1081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968643" y="6479565"/>
            <a:ext cx="1425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err="1" smtClean="0"/>
              <a:t>Aguilar</a:t>
            </a:r>
            <a:r>
              <a:rPr lang="it-IT" altLang="it-IT" sz="1000" i="1" dirty="0" smtClean="0"/>
              <a:t> JG, JCO 2022</a:t>
            </a:r>
            <a:endParaRPr lang="it-IT" altLang="it-IT" sz="1000" i="1" dirty="0"/>
          </a:p>
        </p:txBody>
      </p:sp>
    </p:spTree>
    <p:extLst>
      <p:ext uri="{BB962C8B-B14F-4D97-AF65-F5344CB8AC3E}">
        <p14:creationId xmlns:p14="http://schemas.microsoft.com/office/powerpoint/2010/main" val="22942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asellaDiTesto 9"/>
          <p:cNvSpPr txBox="1">
            <a:spLocks noChangeArrowheads="1"/>
          </p:cNvSpPr>
          <p:nvPr/>
        </p:nvSpPr>
        <p:spPr bwMode="auto">
          <a:xfrm>
            <a:off x="1558925" y="6335714"/>
            <a:ext cx="9037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100" i="1"/>
              <a:t>Gambacorta MA …. Valentini V, Radiother &amp; Oncol 2020</a:t>
            </a:r>
          </a:p>
        </p:txBody>
      </p:sp>
      <p:pic>
        <p:nvPicPr>
          <p:cNvPr id="75780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887538"/>
            <a:ext cx="46799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522538"/>
            <a:ext cx="41052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316527" y="1459643"/>
            <a:ext cx="4392612" cy="954107"/>
          </a:xfrm>
          <a:prstGeom prst="rect">
            <a:avLst/>
          </a:prstGeom>
          <a:ln w="38100">
            <a:solidFill>
              <a:srgbClr val="009999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Pooled analysis of 3085 individual patient data enrolled in 7 international randomized trials: </a:t>
            </a:r>
            <a:r>
              <a:rPr lang="it-IT" sz="1400" dirty="0"/>
              <a:t>CAO/ARO/AIO-94, EORTC22921, FFCD9203, ACCORD12/0405, CAO-AROAIO-</a:t>
            </a:r>
            <a:r>
              <a:rPr lang="en-US" sz="1400" dirty="0"/>
              <a:t>04, TROG 01.04 and INTERACT-LEADER</a:t>
            </a:r>
            <a:endParaRPr lang="it-IT" sz="14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when</a:t>
            </a:r>
            <a:r>
              <a:rPr lang="it-IT" b="1" dirty="0" smtClean="0">
                <a:solidFill>
                  <a:srgbClr val="FFC000"/>
                </a:solidFill>
              </a:rPr>
              <a:t> to </a:t>
            </a:r>
            <a:r>
              <a:rPr lang="it-IT" b="1" dirty="0" err="1" smtClean="0">
                <a:solidFill>
                  <a:srgbClr val="FFC000"/>
                </a:solidFill>
              </a:rPr>
              <a:t>assess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it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240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asellaDiTesto 9"/>
          <p:cNvSpPr txBox="1">
            <a:spLocks noChangeArrowheads="1"/>
          </p:cNvSpPr>
          <p:nvPr/>
        </p:nvSpPr>
        <p:spPr bwMode="auto">
          <a:xfrm>
            <a:off x="9293468" y="6370884"/>
            <a:ext cx="23669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 err="1">
                <a:latin typeface="+mn-lt"/>
              </a:rPr>
              <a:t>Renehan</a:t>
            </a:r>
            <a:r>
              <a:rPr lang="it-IT" altLang="it-IT" sz="1100" i="1" dirty="0">
                <a:latin typeface="+mn-lt"/>
              </a:rPr>
              <a:t> AG, Lancet </a:t>
            </a:r>
            <a:r>
              <a:rPr lang="it-IT" altLang="it-IT" sz="1100" i="1" dirty="0" err="1">
                <a:latin typeface="+mn-lt"/>
              </a:rPr>
              <a:t>Oncol</a:t>
            </a:r>
            <a:r>
              <a:rPr lang="it-IT" altLang="it-IT" sz="1100" i="1" dirty="0">
                <a:latin typeface="+mn-lt"/>
              </a:rPr>
              <a:t> 2016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93" y="1969477"/>
            <a:ext cx="5935083" cy="428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</a:t>
            </a:r>
            <a:r>
              <a:rPr lang="it-IT" b="1" dirty="0" err="1" smtClean="0">
                <a:solidFill>
                  <a:srgbClr val="FFC000"/>
                </a:solidFill>
              </a:rPr>
              <a:t>risk</a:t>
            </a:r>
            <a:r>
              <a:rPr lang="it-IT" b="1" dirty="0" smtClean="0">
                <a:solidFill>
                  <a:srgbClr val="FFC000"/>
                </a:solidFill>
              </a:rPr>
              <a:t> of </a:t>
            </a:r>
            <a:r>
              <a:rPr lang="it-IT" b="1" dirty="0" err="1" smtClean="0">
                <a:solidFill>
                  <a:srgbClr val="FFC000"/>
                </a:solidFill>
              </a:rPr>
              <a:t>disease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regrowth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7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46" y="201821"/>
            <a:ext cx="9934608" cy="6441749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357827" y="6397349"/>
            <a:ext cx="16081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smtClean="0"/>
              <a:t>Gandini A, </a:t>
            </a:r>
            <a:r>
              <a:rPr lang="it-IT" altLang="it-IT" sz="1000" i="1" dirty="0" err="1" smtClean="0"/>
              <a:t>Cancers</a:t>
            </a:r>
            <a:r>
              <a:rPr lang="it-IT" altLang="it-IT" sz="1000" i="1" dirty="0" smtClean="0"/>
              <a:t> 2025</a:t>
            </a:r>
            <a:endParaRPr lang="it-IT" altLang="it-IT" sz="10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1477" y="79131"/>
            <a:ext cx="1529586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/>
              <a:t>MMRd</a:t>
            </a:r>
            <a:r>
              <a:rPr lang="it-IT" b="1" dirty="0" smtClean="0"/>
              <a:t>/MSI-H</a:t>
            </a:r>
          </a:p>
          <a:p>
            <a:pPr algn="ctr"/>
            <a:r>
              <a:rPr lang="it-IT" b="1" dirty="0" smtClean="0"/>
              <a:t>(~ 3%)</a:t>
            </a:r>
            <a:endParaRPr lang="it-IT" b="1" dirty="0"/>
          </a:p>
        </p:txBody>
      </p:sp>
      <p:sp>
        <p:nvSpPr>
          <p:cNvPr id="10" name="Freccia in giù 9"/>
          <p:cNvSpPr/>
          <p:nvPr/>
        </p:nvSpPr>
        <p:spPr>
          <a:xfrm rot="5400000">
            <a:off x="2337718" y="54121"/>
            <a:ext cx="245481" cy="6963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03385" y="5152292"/>
            <a:ext cx="11016761" cy="975946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287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3399"/>
          </a:solidFill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: the </a:t>
            </a:r>
            <a:r>
              <a:rPr lang="it-IT" b="1" dirty="0" err="1" smtClean="0">
                <a:solidFill>
                  <a:srgbClr val="FFC000"/>
                </a:solidFill>
              </a:rPr>
              <a:t>oncologist’s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perspective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assess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How to </a:t>
            </a:r>
            <a:r>
              <a:rPr lang="it-IT" dirty="0" err="1" smtClean="0"/>
              <a:t>manage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036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neoadjuvant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tratment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641970" y="3590884"/>
            <a:ext cx="11104553" cy="1741587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395790" y="5383025"/>
            <a:ext cx="1208641" cy="51840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NIH </a:t>
            </a:r>
            <a:r>
              <a:rPr lang="it-IT" sz="1200" dirty="0" err="1" smtClean="0"/>
              <a:t>Consensus</a:t>
            </a:r>
            <a:r>
              <a:rPr lang="it-IT" sz="1200" dirty="0" smtClean="0"/>
              <a:t> Conference</a:t>
            </a:r>
          </a:p>
          <a:p>
            <a:pPr algn="ctr"/>
            <a:r>
              <a:rPr lang="it-IT" sz="1200" dirty="0" smtClean="0"/>
              <a:t>JAMA 1990</a:t>
            </a:r>
            <a:endParaRPr lang="it-IT" sz="12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691687" y="4299563"/>
            <a:ext cx="595833" cy="3515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1990</a:t>
            </a:r>
            <a:endParaRPr lang="it-IT" sz="1200" b="1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988582" y="4666471"/>
            <a:ext cx="0" cy="64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717781" y="4666471"/>
            <a:ext cx="0" cy="64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 flipV="1">
            <a:off x="1785344" y="3191606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1449395" y="4265343"/>
            <a:ext cx="704161" cy="4296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1997-2001</a:t>
            </a:r>
            <a:endParaRPr lang="it-IT" sz="1200" b="1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>
            <a:off x="1779992" y="4707293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7648791" y="4789559"/>
            <a:ext cx="0" cy="64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tangolo arrotondato 18"/>
          <p:cNvSpPr/>
          <p:nvPr/>
        </p:nvSpPr>
        <p:spPr>
          <a:xfrm>
            <a:off x="7239707" y="4247919"/>
            <a:ext cx="768455" cy="5028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2019 &amp; 2021</a:t>
            </a:r>
            <a:endParaRPr lang="it-IT" sz="1200" b="1" dirty="0"/>
          </a:p>
        </p:txBody>
      </p:sp>
      <p:sp>
        <p:nvSpPr>
          <p:cNvPr id="26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1264527" y="2618253"/>
            <a:ext cx="995761" cy="5293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Pre</a:t>
            </a:r>
            <a:r>
              <a:rPr lang="it-IT" sz="1200" dirty="0" smtClean="0"/>
              <a:t>-op </a:t>
            </a:r>
            <a:r>
              <a:rPr lang="it-IT" sz="1200" dirty="0" err="1" smtClean="0"/>
              <a:t>shortRT</a:t>
            </a:r>
            <a:endParaRPr lang="it-IT" sz="1200" dirty="0" smtClean="0"/>
          </a:p>
          <a:p>
            <a:pPr algn="ctr"/>
            <a:r>
              <a:rPr lang="it-IT" sz="1200" dirty="0" smtClean="0"/>
              <a:t>NEJM 1997</a:t>
            </a:r>
            <a:endParaRPr lang="it-IT" sz="1200" dirty="0"/>
          </a:p>
        </p:txBody>
      </p:sp>
      <p:sp>
        <p:nvSpPr>
          <p:cNvPr id="27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1264526" y="6014023"/>
            <a:ext cx="1144566" cy="5293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Pre</a:t>
            </a:r>
            <a:r>
              <a:rPr lang="it-IT" sz="1200" dirty="0" smtClean="0"/>
              <a:t>-op </a:t>
            </a:r>
            <a:r>
              <a:rPr lang="it-IT" sz="1200" dirty="0" err="1" smtClean="0"/>
              <a:t>shortRT</a:t>
            </a:r>
            <a:r>
              <a:rPr lang="it-IT" sz="1200" dirty="0" smtClean="0"/>
              <a:t> + TME</a:t>
            </a:r>
          </a:p>
          <a:p>
            <a:pPr algn="ctr"/>
            <a:r>
              <a:rPr lang="it-IT" sz="1200" dirty="0" smtClean="0"/>
              <a:t>NEJM 2001</a:t>
            </a:r>
            <a:endParaRPr lang="it-IT" sz="1200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 flipV="1">
            <a:off x="2834553" y="3194539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2498604" y="4268276"/>
            <a:ext cx="704161" cy="429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2004</a:t>
            </a:r>
            <a:endParaRPr lang="it-IT" sz="1200" b="1" dirty="0"/>
          </a:p>
        </p:txBody>
      </p:sp>
      <p:sp>
        <p:nvSpPr>
          <p:cNvPr id="30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2313737" y="2621186"/>
            <a:ext cx="1124054" cy="5264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Pre</a:t>
            </a:r>
            <a:r>
              <a:rPr lang="it-IT" sz="1200" dirty="0" smtClean="0"/>
              <a:t>-op vs post-op CTRT</a:t>
            </a:r>
          </a:p>
          <a:p>
            <a:pPr algn="ctr"/>
            <a:r>
              <a:rPr lang="it-IT" sz="1200" dirty="0" smtClean="0"/>
              <a:t>NEJM 2004</a:t>
            </a:r>
            <a:endParaRPr lang="it-IT" sz="1200" dirty="0"/>
          </a:p>
        </p:txBody>
      </p:sp>
      <p:sp>
        <p:nvSpPr>
          <p:cNvPr id="31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3362846" y="4251985"/>
            <a:ext cx="704161" cy="4296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2012</a:t>
            </a:r>
            <a:endParaRPr lang="it-IT" sz="1200" b="1" dirty="0"/>
          </a:p>
        </p:txBody>
      </p:sp>
      <p:sp>
        <p:nvSpPr>
          <p:cNvPr id="32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3142643" y="5375363"/>
            <a:ext cx="1306498" cy="52938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Pre</a:t>
            </a:r>
            <a:r>
              <a:rPr lang="it-IT" sz="1200" dirty="0" smtClean="0"/>
              <a:t>-op </a:t>
            </a:r>
            <a:r>
              <a:rPr lang="it-IT" sz="1200" dirty="0" err="1" smtClean="0"/>
              <a:t>shortRT</a:t>
            </a:r>
            <a:r>
              <a:rPr lang="it-IT" sz="1200" dirty="0" smtClean="0"/>
              <a:t> vs CTRT</a:t>
            </a:r>
          </a:p>
          <a:p>
            <a:pPr algn="ctr"/>
            <a:r>
              <a:rPr lang="it-IT" sz="1200" dirty="0" smtClean="0"/>
              <a:t>JCO 2012</a:t>
            </a:r>
            <a:endParaRPr lang="it-IT" sz="1200" dirty="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 flipV="1">
            <a:off x="4566640" y="3185747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4230691" y="4259484"/>
            <a:ext cx="704161" cy="42969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2011-2014</a:t>
            </a:r>
            <a:endParaRPr lang="it-IT" sz="1200" b="1" dirty="0"/>
          </a:p>
        </p:txBody>
      </p:sp>
      <p:sp>
        <p:nvSpPr>
          <p:cNvPr id="35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4054615" y="2235810"/>
            <a:ext cx="983376" cy="9169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OXA-CTRT </a:t>
            </a:r>
            <a:r>
              <a:rPr lang="it-IT" sz="1200" dirty="0" err="1" smtClean="0"/>
              <a:t>pre</a:t>
            </a:r>
            <a:r>
              <a:rPr lang="it-IT" sz="1200" dirty="0" smtClean="0"/>
              <a:t>-op</a:t>
            </a:r>
          </a:p>
          <a:p>
            <a:pPr algn="ctr"/>
            <a:r>
              <a:rPr lang="it-IT" sz="1200" dirty="0" smtClean="0"/>
              <a:t>JCO2011; JCO2012; JCO2014</a:t>
            </a:r>
            <a:endParaRPr lang="it-IT" sz="1200" dirty="0"/>
          </a:p>
        </p:txBody>
      </p:sp>
      <p:sp>
        <p:nvSpPr>
          <p:cNvPr id="36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5141821" y="4277598"/>
            <a:ext cx="704161" cy="4296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2015-2020</a:t>
            </a:r>
            <a:endParaRPr lang="it-IT" sz="1200" b="1" dirty="0"/>
          </a:p>
        </p:txBody>
      </p:sp>
      <p:sp>
        <p:nvSpPr>
          <p:cNvPr id="37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4780944" y="5375363"/>
            <a:ext cx="1452804" cy="579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OXA </a:t>
            </a:r>
            <a:r>
              <a:rPr lang="it-IT" sz="1200" dirty="0" err="1" smtClean="0"/>
              <a:t>pre</a:t>
            </a:r>
            <a:r>
              <a:rPr lang="it-IT" sz="1200" dirty="0" smtClean="0"/>
              <a:t> e post-op </a:t>
            </a:r>
          </a:p>
          <a:p>
            <a:pPr algn="ctr"/>
            <a:r>
              <a:rPr lang="it-IT" sz="1200" dirty="0" err="1" smtClean="0"/>
              <a:t>LancetOncol</a:t>
            </a:r>
            <a:r>
              <a:rPr lang="it-IT" sz="1200" dirty="0" smtClean="0"/>
              <a:t> 2015; JCO 2020</a:t>
            </a:r>
            <a:endParaRPr lang="it-IT" sz="1200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5490892" y="4729975"/>
            <a:ext cx="0" cy="64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 flipV="1">
            <a:off x="6442331" y="3188680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6106382" y="4262417"/>
            <a:ext cx="704161" cy="429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2020-2021</a:t>
            </a:r>
            <a:endParaRPr lang="it-IT" sz="1200" b="1" dirty="0"/>
          </a:p>
        </p:txBody>
      </p:sp>
      <p:sp>
        <p:nvSpPr>
          <p:cNvPr id="41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5677696" y="2422853"/>
            <a:ext cx="1499186" cy="7240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TNT vs CTRT </a:t>
            </a:r>
            <a:r>
              <a:rPr lang="it-IT" sz="1200" dirty="0" err="1" smtClean="0"/>
              <a:t>pre</a:t>
            </a:r>
            <a:r>
              <a:rPr lang="it-IT" sz="1200" dirty="0" smtClean="0"/>
              <a:t>-op</a:t>
            </a:r>
          </a:p>
          <a:p>
            <a:pPr algn="ctr"/>
            <a:r>
              <a:rPr lang="it-IT" sz="1200" dirty="0" smtClean="0"/>
              <a:t>Lancet </a:t>
            </a:r>
            <a:r>
              <a:rPr lang="it-IT" sz="1200" dirty="0" err="1" smtClean="0"/>
              <a:t>Oncol</a:t>
            </a:r>
            <a:r>
              <a:rPr lang="it-IT" sz="1200" dirty="0" smtClean="0"/>
              <a:t> 2020; Lancet </a:t>
            </a:r>
            <a:r>
              <a:rPr lang="it-IT" sz="1200" dirty="0" err="1" smtClean="0"/>
              <a:t>Oncol</a:t>
            </a:r>
            <a:r>
              <a:rPr lang="it-IT" sz="1200" dirty="0" smtClean="0"/>
              <a:t> 2021</a:t>
            </a:r>
            <a:endParaRPr lang="it-IT" sz="1200" dirty="0"/>
          </a:p>
        </p:txBody>
      </p:sp>
      <p:sp>
        <p:nvSpPr>
          <p:cNvPr id="42" name="Rettangolo arrotondato 41"/>
          <p:cNvSpPr/>
          <p:nvPr/>
        </p:nvSpPr>
        <p:spPr>
          <a:xfrm>
            <a:off x="6937131" y="5499450"/>
            <a:ext cx="1416060" cy="7385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induction</a:t>
            </a:r>
            <a:r>
              <a:rPr lang="it-IT" sz="1200" dirty="0" smtClean="0"/>
              <a:t> vs </a:t>
            </a:r>
            <a:r>
              <a:rPr lang="it-IT" sz="1200" dirty="0" err="1" smtClean="0"/>
              <a:t>consolidation</a:t>
            </a:r>
            <a:endParaRPr lang="it-IT" sz="1200" dirty="0" smtClean="0"/>
          </a:p>
          <a:p>
            <a:pPr algn="ctr"/>
            <a:r>
              <a:rPr lang="it-IT" sz="1200" dirty="0" smtClean="0"/>
              <a:t>JCO 2019 &amp; JAMA </a:t>
            </a:r>
            <a:r>
              <a:rPr lang="it-IT" sz="1200" dirty="0" err="1" smtClean="0"/>
              <a:t>Oncol</a:t>
            </a:r>
            <a:r>
              <a:rPr lang="it-IT" sz="1200" dirty="0" smtClean="0"/>
              <a:t> 2021</a:t>
            </a:r>
            <a:endParaRPr lang="it-IT" sz="1200" dirty="0"/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7D84B60E-AC59-59AD-7025-DC4146BB9001}"/>
              </a:ext>
            </a:extLst>
          </p:cNvPr>
          <p:cNvCxnSpPr>
            <a:cxnSpLocks/>
          </p:cNvCxnSpPr>
          <p:nvPr/>
        </p:nvCxnSpPr>
        <p:spPr>
          <a:xfrm flipV="1">
            <a:off x="10094066" y="3200403"/>
            <a:ext cx="0" cy="12503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ttangolo arrotondato 38">
            <a:extLst>
              <a:ext uri="{FF2B5EF4-FFF2-40B4-BE49-F238E27FC236}">
                <a16:creationId xmlns:a16="http://schemas.microsoft.com/office/drawing/2014/main" id="{A16588DB-31DD-B9EF-0705-C5D34A91FBE3}"/>
              </a:ext>
            </a:extLst>
          </p:cNvPr>
          <p:cNvSpPr/>
          <p:nvPr/>
        </p:nvSpPr>
        <p:spPr>
          <a:xfrm>
            <a:off x="9758117" y="4274140"/>
            <a:ext cx="704161" cy="4296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2022</a:t>
            </a:r>
            <a:endParaRPr lang="it-IT" sz="1200" b="1" dirty="0"/>
          </a:p>
        </p:txBody>
      </p:sp>
      <p:sp>
        <p:nvSpPr>
          <p:cNvPr id="45" name="Rettangolo arrotondato 33">
            <a:extLst>
              <a:ext uri="{FF2B5EF4-FFF2-40B4-BE49-F238E27FC236}">
                <a16:creationId xmlns:a16="http://schemas.microsoft.com/office/drawing/2014/main" id="{EB94F3A8-85BE-4641-E2F4-8C6286B63889}"/>
              </a:ext>
            </a:extLst>
          </p:cNvPr>
          <p:cNvSpPr/>
          <p:nvPr/>
        </p:nvSpPr>
        <p:spPr>
          <a:xfrm>
            <a:off x="9320639" y="2434576"/>
            <a:ext cx="1499186" cy="7240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Immunotherapy</a:t>
            </a:r>
            <a:r>
              <a:rPr lang="it-IT" sz="1200" dirty="0" smtClean="0"/>
              <a:t> MSI-H</a:t>
            </a:r>
          </a:p>
          <a:p>
            <a:pPr algn="ctr"/>
            <a:r>
              <a:rPr lang="it-IT" sz="1200" dirty="0" smtClean="0"/>
              <a:t>NEJM 2022</a:t>
            </a:r>
            <a:endParaRPr lang="it-IT" sz="1200" dirty="0"/>
          </a:p>
        </p:txBody>
      </p:sp>
      <p:cxnSp>
        <p:nvCxnSpPr>
          <p:cNvPr id="46" name="Connettore 2 45"/>
          <p:cNvCxnSpPr/>
          <p:nvPr/>
        </p:nvCxnSpPr>
        <p:spPr>
          <a:xfrm>
            <a:off x="9102449" y="4766117"/>
            <a:ext cx="0" cy="64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ttangolo arrotondato 46"/>
          <p:cNvSpPr/>
          <p:nvPr/>
        </p:nvSpPr>
        <p:spPr>
          <a:xfrm>
            <a:off x="8693365" y="4224477"/>
            <a:ext cx="768455" cy="5028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 smtClean="0"/>
              <a:t>2022</a:t>
            </a:r>
            <a:endParaRPr lang="it-IT" sz="1200" b="1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8417165" y="5476008"/>
            <a:ext cx="1367328" cy="7385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Short vs LC RT for </a:t>
            </a:r>
            <a:r>
              <a:rPr lang="it-IT" sz="1200" dirty="0" err="1" smtClean="0"/>
              <a:t>consolidation</a:t>
            </a:r>
            <a:r>
              <a:rPr lang="it-IT" sz="1200" dirty="0" smtClean="0"/>
              <a:t> </a:t>
            </a:r>
            <a:r>
              <a:rPr lang="it-IT" sz="1200" dirty="0" err="1" smtClean="0"/>
              <a:t>strategy</a:t>
            </a:r>
            <a:endParaRPr lang="it-IT" sz="1200" dirty="0" smtClean="0"/>
          </a:p>
          <a:p>
            <a:pPr algn="ctr"/>
            <a:r>
              <a:rPr lang="it-IT" sz="1200" dirty="0" smtClean="0"/>
              <a:t>JCO 2022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29431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250"/>
            <a:ext cx="8071583" cy="18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91" y="3635649"/>
            <a:ext cx="3478999" cy="29318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76" y="3635649"/>
            <a:ext cx="3828396" cy="297328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57827" y="6397349"/>
            <a:ext cx="14478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000" i="1" dirty="0" err="1" smtClean="0"/>
              <a:t>Cercek</a:t>
            </a:r>
            <a:r>
              <a:rPr lang="it-IT" altLang="it-IT" sz="1000" i="1" dirty="0" smtClean="0"/>
              <a:t> A, NEJM 2022</a:t>
            </a:r>
            <a:endParaRPr lang="it-IT" altLang="it-IT" sz="10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945" y="3083609"/>
            <a:ext cx="4415883" cy="129354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immunotherapy</a:t>
            </a:r>
            <a:endParaRPr lang="it-IT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" y="1432545"/>
            <a:ext cx="12111565" cy="5161691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990600" y="7571"/>
            <a:ext cx="10515600" cy="1325563"/>
          </a:xfrm>
          <a:prstGeom prst="rect">
            <a:avLst/>
          </a:prstGeom>
          <a:solidFill>
            <a:srgbClr val="0033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rgbClr val="FFC000"/>
                </a:solidFill>
              </a:rPr>
              <a:t>Complete (</a:t>
            </a:r>
            <a:r>
              <a:rPr lang="it-IT" b="1" dirty="0" err="1" smtClean="0">
                <a:solidFill>
                  <a:srgbClr val="FFC000"/>
                </a:solidFill>
              </a:rPr>
              <a:t>clinical</a:t>
            </a:r>
            <a:r>
              <a:rPr lang="it-IT" b="1" dirty="0" smtClean="0">
                <a:solidFill>
                  <a:srgbClr val="FFC000"/>
                </a:solidFill>
              </a:rPr>
              <a:t>) </a:t>
            </a:r>
            <a:r>
              <a:rPr lang="it-IT" b="1" dirty="0" err="1" smtClean="0">
                <a:solidFill>
                  <a:srgbClr val="FFC000"/>
                </a:solidFill>
              </a:rPr>
              <a:t>response</a:t>
            </a:r>
            <a:r>
              <a:rPr lang="it-IT" b="1" dirty="0" smtClean="0">
                <a:solidFill>
                  <a:srgbClr val="FFC000"/>
                </a:solidFill>
              </a:rPr>
              <a:t> in </a:t>
            </a:r>
            <a:r>
              <a:rPr lang="it-IT" b="1" dirty="0" err="1" smtClean="0">
                <a:solidFill>
                  <a:srgbClr val="FFC000"/>
                </a:solidFill>
              </a:rPr>
              <a:t>rectal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cancer</a:t>
            </a:r>
            <a:r>
              <a:rPr lang="it-IT" b="1" dirty="0" smtClean="0">
                <a:solidFill>
                  <a:srgbClr val="FFC000"/>
                </a:solidFill>
              </a:rPr>
              <a:t> … </a:t>
            </a:r>
            <a:r>
              <a:rPr lang="it-IT" b="1" dirty="0" err="1" smtClean="0">
                <a:solidFill>
                  <a:srgbClr val="FFC000"/>
                </a:solidFill>
              </a:rPr>
              <a:t>after</a:t>
            </a:r>
            <a:r>
              <a:rPr lang="it-IT" b="1" dirty="0" smtClean="0">
                <a:solidFill>
                  <a:srgbClr val="FFC000"/>
                </a:solidFill>
              </a:rPr>
              <a:t> </a:t>
            </a:r>
            <a:r>
              <a:rPr lang="it-IT" b="1" dirty="0" err="1" smtClean="0">
                <a:solidFill>
                  <a:srgbClr val="FFC000"/>
                </a:solidFill>
              </a:rPr>
              <a:t>immunotherapy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97392" y="6570559"/>
            <a:ext cx="2595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/>
              <a:t>Petrelli F et al, </a:t>
            </a:r>
            <a:r>
              <a:rPr lang="it-IT" sz="1000" i="1" dirty="0" err="1" smtClean="0"/>
              <a:t>Crit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Rev</a:t>
            </a:r>
            <a:r>
              <a:rPr lang="it-IT" sz="1000" i="1" dirty="0" smtClean="0"/>
              <a:t> in </a:t>
            </a:r>
            <a:r>
              <a:rPr lang="it-IT" sz="1000" i="1" dirty="0" err="1" smtClean="0"/>
              <a:t>Oncol</a:t>
            </a:r>
            <a:r>
              <a:rPr lang="it-IT" sz="1000" i="1" dirty="0" smtClean="0"/>
              <a:t>/</a:t>
            </a:r>
            <a:r>
              <a:rPr lang="it-IT" sz="1000" i="1" dirty="0" err="1" smtClean="0"/>
              <a:t>hematol</a:t>
            </a:r>
            <a:r>
              <a:rPr lang="it-IT" sz="1000" i="1" dirty="0" smtClean="0"/>
              <a:t> 2025</a:t>
            </a:r>
            <a:endParaRPr lang="it-IT" sz="1000" i="1" dirty="0"/>
          </a:p>
        </p:txBody>
      </p:sp>
      <p:sp>
        <p:nvSpPr>
          <p:cNvPr id="5" name="Rettangolo 4"/>
          <p:cNvSpPr/>
          <p:nvPr/>
        </p:nvSpPr>
        <p:spPr>
          <a:xfrm>
            <a:off x="8809894" y="670352"/>
            <a:ext cx="3193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>
              <a:solidFill>
                <a:srgbClr val="000000"/>
              </a:solidFill>
              <a:latin typeface="Charis SIL"/>
            </a:endParaRPr>
          </a:p>
          <a:p>
            <a:r>
              <a:rPr lang="en-US" sz="360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1400" b="1" dirty="0" err="1">
                <a:solidFill>
                  <a:srgbClr val="FFC000"/>
                </a:solidFill>
              </a:rPr>
              <a:t>cCR</a:t>
            </a:r>
            <a:r>
              <a:rPr lang="en-US" sz="1400" b="1" dirty="0">
                <a:solidFill>
                  <a:srgbClr val="FFC000"/>
                </a:solidFill>
              </a:rPr>
              <a:t> (75–100 %) </a:t>
            </a:r>
            <a:r>
              <a:rPr lang="en-US" sz="1400" b="1" dirty="0" smtClean="0"/>
              <a:t>/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pCR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(47.6–75.9 %) </a:t>
            </a:r>
            <a:endParaRPr lang="it-IT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6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2"/>
            <a:ext cx="5234711" cy="68482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11" y="78962"/>
            <a:ext cx="6642553" cy="17127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24" y="2277208"/>
            <a:ext cx="6770776" cy="40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2331</Words>
  <Application>Microsoft Office PowerPoint</Application>
  <PresentationFormat>Widescreen</PresentationFormat>
  <Paragraphs>667</Paragraphs>
  <Slides>34</Slides>
  <Notes>0</Notes>
  <HiddenSlides>10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4" baseType="lpstr">
      <vt:lpstr>AdvTTc5dbea8d</vt:lpstr>
      <vt:lpstr>Arial</vt:lpstr>
      <vt:lpstr>Calibri</vt:lpstr>
      <vt:lpstr>Calibri Light</vt:lpstr>
      <vt:lpstr>Charis SIL</vt:lpstr>
      <vt:lpstr>ScalaLancetPro</vt:lpstr>
      <vt:lpstr>Times New Roman</vt:lpstr>
      <vt:lpstr>Verdana</vt:lpstr>
      <vt:lpstr>Wingdings</vt:lpstr>
      <vt:lpstr>Tema di Office</vt:lpstr>
      <vt:lpstr>Presentazione standard di PowerPoint</vt:lpstr>
      <vt:lpstr>Complete (clinical) response in rectal cancer: the oncologist’s perspective</vt:lpstr>
      <vt:lpstr>Presentazione standard di PowerPoint</vt:lpstr>
      <vt:lpstr>Presentazione standard di PowerPoint</vt:lpstr>
      <vt:lpstr>Complete (clinical) response in rectal cancer: the oncologist’s perspective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Complete (clinical) response in rectal cancer: conclusions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carlomagno</dc:creator>
  <cp:lastModifiedBy>*</cp:lastModifiedBy>
  <cp:revision>291</cp:revision>
  <dcterms:created xsi:type="dcterms:W3CDTF">2025-05-03T12:23:43Z</dcterms:created>
  <dcterms:modified xsi:type="dcterms:W3CDTF">2026-05-11T10:20:03Z</dcterms:modified>
</cp:coreProperties>
</file>